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8"/>
  </p:notesMasterIdLst>
  <p:sldIdLst>
    <p:sldId id="342" r:id="rId2"/>
    <p:sldId id="318" r:id="rId3"/>
    <p:sldId id="310" r:id="rId4"/>
    <p:sldId id="316" r:id="rId5"/>
    <p:sldId id="315" r:id="rId6"/>
    <p:sldId id="31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E31"/>
    <a:srgbClr val="322C24"/>
    <a:srgbClr val="BA8F5D"/>
    <a:srgbClr val="ED6E47"/>
    <a:srgbClr val="265822"/>
    <a:srgbClr val="97E1A9"/>
    <a:srgbClr val="3056AB"/>
    <a:srgbClr val="6AB3F6"/>
    <a:srgbClr val="C1FFC1"/>
    <a:srgbClr val="D74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F0CED0-4C3A-4E9D-A16B-20E3A954BC89}">
  <a:tblStyle styleId="{DCF0CED0-4C3A-4E9D-A16B-20E3A954BC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91" autoAdjust="0"/>
  </p:normalViewPr>
  <p:slideViewPr>
    <p:cSldViewPr snapToGrid="0">
      <p:cViewPr varScale="1">
        <p:scale>
          <a:sx n="98" d="100"/>
          <a:sy n="98" d="100"/>
        </p:scale>
        <p:origin x="10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9469d1f4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9469d1f4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Use </a:t>
            </a:r>
            <a:r>
              <a:rPr lang="fr-FR" dirty="0" err="1"/>
              <a:t>it</a:t>
            </a:r>
            <a:r>
              <a:rPr lang="fr-FR" dirty="0"/>
              <a:t> as a story of a </a:t>
            </a:r>
            <a:r>
              <a:rPr lang="fr-FR" dirty="0" err="1"/>
              <a:t>wakil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a meeting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wakil</a:t>
            </a:r>
            <a:r>
              <a:rPr lang="fr-FR" dirty="0"/>
              <a:t> …! </a:t>
            </a:r>
            <a:r>
              <a:rPr lang="fr-FR" dirty="0" err="1"/>
              <a:t>Then</a:t>
            </a:r>
            <a:r>
              <a:rPr lang="fr-FR" dirty="0"/>
              <a:t> the story of one </a:t>
            </a:r>
            <a:r>
              <a:rPr lang="fr-FR" dirty="0" err="1"/>
              <a:t>product</a:t>
            </a:r>
            <a:r>
              <a:rPr lang="fr-FR" dirty="0"/>
              <a:t> life !!!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976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9469d1f4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9469d1f4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FR" b="1" i="0" dirty="0">
              <a:solidFill>
                <a:srgbClr val="243345"/>
              </a:solidFill>
              <a:effectLst/>
              <a:latin typeface="europ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452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9fa940987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a9fa940987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85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486758" y="-46736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788100" y="23904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2"/>
          </p:nvPr>
        </p:nvSpPr>
        <p:spPr>
          <a:xfrm>
            <a:off x="788100" y="2765850"/>
            <a:ext cx="2261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3"/>
          </p:nvPr>
        </p:nvSpPr>
        <p:spPr>
          <a:xfrm>
            <a:off x="3441150" y="23904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3441150" y="2765850"/>
            <a:ext cx="2261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5"/>
          </p:nvPr>
        </p:nvSpPr>
        <p:spPr>
          <a:xfrm>
            <a:off x="6094200" y="23904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6094200" y="2765850"/>
            <a:ext cx="2261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 userDrawn="1">
  <p:cSld name="One column text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 rot="10800000" flipH="1">
            <a:off x="2110925" y="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/>
          <p:nvPr/>
        </p:nvSpPr>
        <p:spPr>
          <a:xfrm rot="10800000" flipH="1">
            <a:off x="0" y="257175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66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3" r:id="rId3"/>
    <p:sldLayoutId id="214748367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564017-3BD1-4B90-84F5-58E3B6DD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90" y="-864060"/>
            <a:ext cx="6871619" cy="68716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7D4BAB-B0F6-4FF9-8D2B-AE45DB705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30" y="53390"/>
            <a:ext cx="1976660" cy="7737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D2E970-45E9-4FBF-91D3-A830325B3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431" y="189102"/>
            <a:ext cx="2029758" cy="6098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F4226E-954E-4FA9-A975-92A471D44331}"/>
              </a:ext>
            </a:extLst>
          </p:cNvPr>
          <p:cNvSpPr/>
          <p:nvPr/>
        </p:nvSpPr>
        <p:spPr>
          <a:xfrm>
            <a:off x="8070066" y="3245147"/>
            <a:ext cx="1128409" cy="2221798"/>
          </a:xfrm>
          <a:prstGeom prst="rect">
            <a:avLst/>
          </a:prstGeom>
          <a:solidFill>
            <a:srgbClr val="AD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E29BE8DA-3E2B-4C1D-A64E-D41814911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27" y="3278900"/>
            <a:ext cx="734936" cy="73493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43116ED-DE5B-4DBB-802B-76FF617FC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999" y="2013129"/>
            <a:ext cx="1097280" cy="1097280"/>
          </a:xfrm>
          <a:prstGeom prst="rect">
            <a:avLst/>
          </a:prstGeom>
        </p:spPr>
      </p:pic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26490" y="21109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Background</a:t>
            </a:r>
            <a:endParaRPr dirty="0"/>
          </a:p>
        </p:txBody>
      </p:sp>
      <p:grpSp>
        <p:nvGrpSpPr>
          <p:cNvPr id="9" name="Google Shape;7564;p71">
            <a:extLst>
              <a:ext uri="{FF2B5EF4-FFF2-40B4-BE49-F238E27FC236}">
                <a16:creationId xmlns:a16="http://schemas.microsoft.com/office/drawing/2014/main" id="{6183ED78-0F67-4784-916A-DA375130CB53}"/>
              </a:ext>
            </a:extLst>
          </p:cNvPr>
          <p:cNvGrpSpPr/>
          <p:nvPr/>
        </p:nvGrpSpPr>
        <p:grpSpPr>
          <a:xfrm>
            <a:off x="1504709" y="1377386"/>
            <a:ext cx="5660919" cy="3356939"/>
            <a:chOff x="4967783" y="2151471"/>
            <a:chExt cx="3920692" cy="2702940"/>
          </a:xfrm>
        </p:grpSpPr>
        <p:grpSp>
          <p:nvGrpSpPr>
            <p:cNvPr id="10" name="Google Shape;7565;p71">
              <a:extLst>
                <a:ext uri="{FF2B5EF4-FFF2-40B4-BE49-F238E27FC236}">
                  <a16:creationId xmlns:a16="http://schemas.microsoft.com/office/drawing/2014/main" id="{C126C09C-5EE1-493F-90EE-57C76E98D1A6}"/>
                </a:ext>
              </a:extLst>
            </p:cNvPr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21" name="Google Shape;7566;p71">
                <a:extLst>
                  <a:ext uri="{FF2B5EF4-FFF2-40B4-BE49-F238E27FC236}">
                    <a16:creationId xmlns:a16="http://schemas.microsoft.com/office/drawing/2014/main" id="{FAF7557F-BD78-4E40-9C15-399A994098B0}"/>
                  </a:ext>
                </a:extLst>
              </p:cNvPr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567;p71">
                <a:extLst>
                  <a:ext uri="{FF2B5EF4-FFF2-40B4-BE49-F238E27FC236}">
                    <a16:creationId xmlns:a16="http://schemas.microsoft.com/office/drawing/2014/main" id="{00C9D056-441C-4412-9530-623E77ABC0E2}"/>
                  </a:ext>
                </a:extLst>
              </p:cNvPr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568;p71">
                <a:extLst>
                  <a:ext uri="{FF2B5EF4-FFF2-40B4-BE49-F238E27FC236}">
                    <a16:creationId xmlns:a16="http://schemas.microsoft.com/office/drawing/2014/main" id="{D977CC6B-6AD3-4548-9637-816FAA6A87CE}"/>
                  </a:ext>
                </a:extLst>
              </p:cNvPr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569;p71">
                <a:extLst>
                  <a:ext uri="{FF2B5EF4-FFF2-40B4-BE49-F238E27FC236}">
                    <a16:creationId xmlns:a16="http://schemas.microsoft.com/office/drawing/2014/main" id="{12D051CF-4753-4D06-8011-127987A3AD5D}"/>
                  </a:ext>
                </a:extLst>
              </p:cNvPr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70;p71">
                <a:extLst>
                  <a:ext uri="{FF2B5EF4-FFF2-40B4-BE49-F238E27FC236}">
                    <a16:creationId xmlns:a16="http://schemas.microsoft.com/office/drawing/2014/main" id="{EBB1F428-8570-46F0-96F8-01427EEC7888}"/>
                  </a:ext>
                </a:extLst>
              </p:cNvPr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571;p71">
                <a:extLst>
                  <a:ext uri="{FF2B5EF4-FFF2-40B4-BE49-F238E27FC236}">
                    <a16:creationId xmlns:a16="http://schemas.microsoft.com/office/drawing/2014/main" id="{6AA5B9BE-FF35-4F5F-9F85-B2CE4E263BD7}"/>
                  </a:ext>
                </a:extLst>
              </p:cNvPr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572;p71">
                <a:extLst>
                  <a:ext uri="{FF2B5EF4-FFF2-40B4-BE49-F238E27FC236}">
                    <a16:creationId xmlns:a16="http://schemas.microsoft.com/office/drawing/2014/main" id="{1E0BDF1F-2691-47FA-AF53-764A8816FC15}"/>
                  </a:ext>
                </a:extLst>
              </p:cNvPr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7573;p71">
              <a:extLst>
                <a:ext uri="{FF2B5EF4-FFF2-40B4-BE49-F238E27FC236}">
                  <a16:creationId xmlns:a16="http://schemas.microsoft.com/office/drawing/2014/main" id="{9B29FD0F-6B69-49CC-8243-DCAF5BE3D014}"/>
                </a:ext>
              </a:extLst>
            </p:cNvPr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12" name="Google Shape;7574;p71">
                <a:extLst>
                  <a:ext uri="{FF2B5EF4-FFF2-40B4-BE49-F238E27FC236}">
                    <a16:creationId xmlns:a16="http://schemas.microsoft.com/office/drawing/2014/main" id="{AE32F665-79CD-4381-9F02-6EBBDC881853}"/>
                  </a:ext>
                </a:extLst>
              </p:cNvPr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575;p71">
                <a:extLst>
                  <a:ext uri="{FF2B5EF4-FFF2-40B4-BE49-F238E27FC236}">
                    <a16:creationId xmlns:a16="http://schemas.microsoft.com/office/drawing/2014/main" id="{6FC52CB0-2FD0-41D0-AECD-096B636499E3}"/>
                  </a:ext>
                </a:extLst>
              </p:cNvPr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576;p71">
                <a:extLst>
                  <a:ext uri="{FF2B5EF4-FFF2-40B4-BE49-F238E27FC236}">
                    <a16:creationId xmlns:a16="http://schemas.microsoft.com/office/drawing/2014/main" id="{49BC0379-103E-4A3D-89EF-EA3A0902D618}"/>
                  </a:ext>
                </a:extLst>
              </p:cNvPr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577;p71">
                <a:extLst>
                  <a:ext uri="{FF2B5EF4-FFF2-40B4-BE49-F238E27FC236}">
                    <a16:creationId xmlns:a16="http://schemas.microsoft.com/office/drawing/2014/main" id="{962ED14F-C3CA-471F-A7B5-C0E02798ADA4}"/>
                  </a:ext>
                </a:extLst>
              </p:cNvPr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578;p71">
                <a:extLst>
                  <a:ext uri="{FF2B5EF4-FFF2-40B4-BE49-F238E27FC236}">
                    <a16:creationId xmlns:a16="http://schemas.microsoft.com/office/drawing/2014/main" id="{6769C4DC-1FA4-4465-8741-9818B98F50E8}"/>
                  </a:ext>
                </a:extLst>
              </p:cNvPr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A710551F-0FEC-4DC9-A199-E6AFA6B06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28" y="845240"/>
            <a:ext cx="1097280" cy="10972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EEAF77-F5B3-417B-B7F3-B70FF58C55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1" b="16560"/>
          <a:stretch/>
        </p:blipFill>
        <p:spPr>
          <a:xfrm>
            <a:off x="2533996" y="842217"/>
            <a:ext cx="728455" cy="63098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2E583B4-5E55-45F7-9EE8-E9098188F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714" y="624261"/>
            <a:ext cx="864906" cy="86490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8C9E01A-0EEE-4BDE-AFA9-C0A12751D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801" y="677387"/>
            <a:ext cx="864907" cy="86490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768CC1C-9435-48C1-9C19-BCBBCBFD10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2395" y="3749759"/>
            <a:ext cx="791480" cy="79148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CDF51D1-69F8-4B34-83A6-039F5E0A8B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006092" y="3952279"/>
            <a:ext cx="791479" cy="791479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84CF1BC1-A962-4687-B5A7-F3F7026D29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0644" y="2346835"/>
            <a:ext cx="676566" cy="676566"/>
          </a:xfrm>
          <a:prstGeom prst="rect">
            <a:avLst/>
          </a:prstGeom>
        </p:spPr>
      </p:pic>
      <p:sp>
        <p:nvSpPr>
          <p:cNvPr id="42" name="Phylactère : pensées 41">
            <a:extLst>
              <a:ext uri="{FF2B5EF4-FFF2-40B4-BE49-F238E27FC236}">
                <a16:creationId xmlns:a16="http://schemas.microsoft.com/office/drawing/2014/main" id="{4FE0D3C9-DDBE-4F53-AFA6-FAB97ABC5908}"/>
              </a:ext>
            </a:extLst>
          </p:cNvPr>
          <p:cNvSpPr/>
          <p:nvPr/>
        </p:nvSpPr>
        <p:spPr>
          <a:xfrm>
            <a:off x="7070695" y="96770"/>
            <a:ext cx="1772150" cy="1097280"/>
          </a:xfrm>
          <a:prstGeom prst="cloudCallout">
            <a:avLst>
              <a:gd name="adj1" fmla="val -55633"/>
              <a:gd name="adj2" fmla="val 52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Your Shipment value is </a:t>
            </a:r>
            <a:r>
              <a:rPr lang="en-US" b="1" dirty="0">
                <a:solidFill>
                  <a:srgbClr val="FFFF00"/>
                </a:solidFill>
              </a:rPr>
              <a:t>10,000 Dh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0B636E48-E884-43C3-B65C-AB5284F1C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2580" y="2149681"/>
            <a:ext cx="864907" cy="864907"/>
          </a:xfrm>
          <a:prstGeom prst="rect">
            <a:avLst/>
          </a:prstGeom>
        </p:spPr>
      </p:pic>
      <p:sp>
        <p:nvSpPr>
          <p:cNvPr id="45" name="Phylactère : pensées 44">
            <a:extLst>
              <a:ext uri="{FF2B5EF4-FFF2-40B4-BE49-F238E27FC236}">
                <a16:creationId xmlns:a16="http://schemas.microsoft.com/office/drawing/2014/main" id="{CB08F4B2-4104-43A0-8238-497FD716E81A}"/>
              </a:ext>
            </a:extLst>
          </p:cNvPr>
          <p:cNvSpPr/>
          <p:nvPr/>
        </p:nvSpPr>
        <p:spPr>
          <a:xfrm>
            <a:off x="5524844" y="1835086"/>
            <a:ext cx="1281076" cy="831258"/>
          </a:xfrm>
          <a:prstGeom prst="cloudCallout">
            <a:avLst>
              <a:gd name="adj1" fmla="val -55633"/>
              <a:gd name="adj2" fmla="val 52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Pay me </a:t>
            </a:r>
            <a:r>
              <a:rPr lang="en-US" b="1" dirty="0">
                <a:solidFill>
                  <a:srgbClr val="FFFF00"/>
                </a:solidFill>
              </a:rPr>
              <a:t>7%</a:t>
            </a:r>
          </a:p>
        </p:txBody>
      </p:sp>
      <p:sp>
        <p:nvSpPr>
          <p:cNvPr id="46" name="Phylactère : pensées 45">
            <a:extLst>
              <a:ext uri="{FF2B5EF4-FFF2-40B4-BE49-F238E27FC236}">
                <a16:creationId xmlns:a16="http://schemas.microsoft.com/office/drawing/2014/main" id="{A4B88F4A-FA12-41B8-BC38-0ADC9CDF9412}"/>
              </a:ext>
            </a:extLst>
          </p:cNvPr>
          <p:cNvSpPr/>
          <p:nvPr/>
        </p:nvSpPr>
        <p:spPr>
          <a:xfrm flipH="1">
            <a:off x="2794429" y="1849673"/>
            <a:ext cx="1594789" cy="831258"/>
          </a:xfrm>
          <a:prstGeom prst="cloudCallout">
            <a:avLst>
              <a:gd name="adj1" fmla="val -55633"/>
              <a:gd name="adj2" fmla="val 52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Here is your </a:t>
            </a:r>
            <a:r>
              <a:rPr lang="en-US" b="1" dirty="0">
                <a:solidFill>
                  <a:srgbClr val="FFFF00"/>
                </a:solidFill>
              </a:rPr>
              <a:t>4.5%</a:t>
            </a:r>
          </a:p>
        </p:txBody>
      </p:sp>
      <p:sp>
        <p:nvSpPr>
          <p:cNvPr id="47" name="Phylactère : pensées 46">
            <a:extLst>
              <a:ext uri="{FF2B5EF4-FFF2-40B4-BE49-F238E27FC236}">
                <a16:creationId xmlns:a16="http://schemas.microsoft.com/office/drawing/2014/main" id="{47CC017A-B2B8-4E84-BEF5-E90B53024DBA}"/>
              </a:ext>
            </a:extLst>
          </p:cNvPr>
          <p:cNvSpPr/>
          <p:nvPr/>
        </p:nvSpPr>
        <p:spPr>
          <a:xfrm rot="1866233" flipH="1">
            <a:off x="-4850" y="2296881"/>
            <a:ext cx="1247345" cy="835400"/>
          </a:xfrm>
          <a:prstGeom prst="cloudCallout">
            <a:avLst>
              <a:gd name="adj1" fmla="val -55633"/>
              <a:gd name="adj2" fmla="val 5279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200" b="1" dirty="0"/>
              <a:t>To other Markets</a:t>
            </a:r>
          </a:p>
        </p:txBody>
      </p:sp>
      <p:sp>
        <p:nvSpPr>
          <p:cNvPr id="33" name="Google Shape;235;p36">
            <a:extLst>
              <a:ext uri="{FF2B5EF4-FFF2-40B4-BE49-F238E27FC236}">
                <a16:creationId xmlns:a16="http://schemas.microsoft.com/office/drawing/2014/main" id="{785AF8EC-CB75-469C-9C12-627024731321}"/>
              </a:ext>
            </a:extLst>
          </p:cNvPr>
          <p:cNvSpPr txBox="1">
            <a:spLocks/>
          </p:cNvSpPr>
          <p:nvPr/>
        </p:nvSpPr>
        <p:spPr>
          <a:xfrm>
            <a:off x="1977024" y="3103144"/>
            <a:ext cx="1203865" cy="37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Government</a:t>
            </a:r>
          </a:p>
        </p:txBody>
      </p:sp>
      <p:sp>
        <p:nvSpPr>
          <p:cNvPr id="35" name="Google Shape;235;p36">
            <a:extLst>
              <a:ext uri="{FF2B5EF4-FFF2-40B4-BE49-F238E27FC236}">
                <a16:creationId xmlns:a16="http://schemas.microsoft.com/office/drawing/2014/main" id="{90A345D7-7185-4F6E-831C-329D5A495238}"/>
              </a:ext>
            </a:extLst>
          </p:cNvPr>
          <p:cNvSpPr txBox="1">
            <a:spLocks/>
          </p:cNvSpPr>
          <p:nvPr/>
        </p:nvSpPr>
        <p:spPr>
          <a:xfrm>
            <a:off x="6824707" y="2888739"/>
            <a:ext cx="1097280" cy="37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Weight-in</a:t>
            </a:r>
          </a:p>
        </p:txBody>
      </p:sp>
      <p:sp>
        <p:nvSpPr>
          <p:cNvPr id="37" name="Google Shape;235;p36">
            <a:extLst>
              <a:ext uri="{FF2B5EF4-FFF2-40B4-BE49-F238E27FC236}">
                <a16:creationId xmlns:a16="http://schemas.microsoft.com/office/drawing/2014/main" id="{19F37DAE-F665-458C-9FDC-C586CAAB13AF}"/>
              </a:ext>
            </a:extLst>
          </p:cNvPr>
          <p:cNvSpPr txBox="1">
            <a:spLocks/>
          </p:cNvSpPr>
          <p:nvPr/>
        </p:nvSpPr>
        <p:spPr>
          <a:xfrm>
            <a:off x="7734690" y="4348018"/>
            <a:ext cx="1097280" cy="37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Customers</a:t>
            </a:r>
          </a:p>
        </p:txBody>
      </p:sp>
      <p:sp>
        <p:nvSpPr>
          <p:cNvPr id="38" name="Google Shape;235;p36">
            <a:extLst>
              <a:ext uri="{FF2B5EF4-FFF2-40B4-BE49-F238E27FC236}">
                <a16:creationId xmlns:a16="http://schemas.microsoft.com/office/drawing/2014/main" id="{59FC8053-3489-42EE-8A1C-FF3D7486EEF5}"/>
              </a:ext>
            </a:extLst>
          </p:cNvPr>
          <p:cNvSpPr txBox="1">
            <a:spLocks/>
          </p:cNvSpPr>
          <p:nvPr/>
        </p:nvSpPr>
        <p:spPr>
          <a:xfrm>
            <a:off x="4569848" y="3019906"/>
            <a:ext cx="864908" cy="37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Al Wakil</a:t>
            </a:r>
          </a:p>
        </p:txBody>
      </p:sp>
      <p:sp>
        <p:nvSpPr>
          <p:cNvPr id="40" name="Google Shape;235;p36">
            <a:extLst>
              <a:ext uri="{FF2B5EF4-FFF2-40B4-BE49-F238E27FC236}">
                <a16:creationId xmlns:a16="http://schemas.microsoft.com/office/drawing/2014/main" id="{80861301-08C0-45D8-9ECE-AEA2381DD299}"/>
              </a:ext>
            </a:extLst>
          </p:cNvPr>
          <p:cNvSpPr txBox="1">
            <a:spLocks/>
          </p:cNvSpPr>
          <p:nvPr/>
        </p:nvSpPr>
        <p:spPr>
          <a:xfrm>
            <a:off x="3712076" y="156506"/>
            <a:ext cx="1443808" cy="45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Wholesale food Market</a:t>
            </a:r>
          </a:p>
        </p:txBody>
      </p:sp>
      <p:sp>
        <p:nvSpPr>
          <p:cNvPr id="43" name="Google Shape;235;p36">
            <a:extLst>
              <a:ext uri="{FF2B5EF4-FFF2-40B4-BE49-F238E27FC236}">
                <a16:creationId xmlns:a16="http://schemas.microsoft.com/office/drawing/2014/main" id="{2B69EC8D-A99C-49FF-B5C1-E90F900AE0B4}"/>
              </a:ext>
            </a:extLst>
          </p:cNvPr>
          <p:cNvSpPr txBox="1">
            <a:spLocks/>
          </p:cNvSpPr>
          <p:nvPr/>
        </p:nvSpPr>
        <p:spPr>
          <a:xfrm>
            <a:off x="453388" y="803345"/>
            <a:ext cx="611645" cy="45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Farm</a:t>
            </a:r>
          </a:p>
        </p:txBody>
      </p:sp>
      <p:sp>
        <p:nvSpPr>
          <p:cNvPr id="48" name="Google Shape;235;p36">
            <a:extLst>
              <a:ext uri="{FF2B5EF4-FFF2-40B4-BE49-F238E27FC236}">
                <a16:creationId xmlns:a16="http://schemas.microsoft.com/office/drawing/2014/main" id="{4352CBFF-77DF-44BF-8546-A5BEF21E3916}"/>
              </a:ext>
            </a:extLst>
          </p:cNvPr>
          <p:cNvSpPr txBox="1">
            <a:spLocks/>
          </p:cNvSpPr>
          <p:nvPr/>
        </p:nvSpPr>
        <p:spPr>
          <a:xfrm>
            <a:off x="4443593" y="4534075"/>
            <a:ext cx="894848" cy="37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Retailers</a:t>
            </a:r>
          </a:p>
        </p:txBody>
      </p:sp>
    </p:spTree>
    <p:extLst>
      <p:ext uri="{BB962C8B-B14F-4D97-AF65-F5344CB8AC3E}">
        <p14:creationId xmlns:p14="http://schemas.microsoft.com/office/powerpoint/2010/main" val="7254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82D3ED3B-5A1D-4CE2-8740-5D9C615B7009}"/>
              </a:ext>
            </a:extLst>
          </p:cNvPr>
          <p:cNvSpPr txBox="1"/>
          <p:nvPr/>
        </p:nvSpPr>
        <p:spPr>
          <a:xfrm>
            <a:off x="1904703" y="898866"/>
            <a:ext cx="70077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0F0F"/>
                </a:solidFill>
                <a:latin typeface="Söhne"/>
              </a:rPr>
              <a:t>Many unnecessary workers under the wakil (&gt;50%)</a:t>
            </a:r>
          </a:p>
          <a:p>
            <a:r>
              <a:rPr lang="en-US" sz="2400" b="1" dirty="0">
                <a:solidFill>
                  <a:srgbClr val="0F0F0F"/>
                </a:solidFill>
                <a:latin typeface="Söhne"/>
              </a:rPr>
              <a:t>      -&gt; </a:t>
            </a:r>
            <a:r>
              <a:rPr lang="en-US" sz="2400" b="1" dirty="0">
                <a:solidFill>
                  <a:srgbClr val="FF0000"/>
                </a:solidFill>
                <a:latin typeface="Söhne"/>
              </a:rPr>
              <a:t>High HR cost and management difficulties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F0F0F"/>
              </a:solidFill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0F0F"/>
                </a:solidFill>
                <a:latin typeface="Söhne"/>
              </a:rPr>
              <a:t>Limited or No communication between Wakils</a:t>
            </a:r>
          </a:p>
          <a:p>
            <a:r>
              <a:rPr lang="en-US" sz="2400" b="1" dirty="0">
                <a:solidFill>
                  <a:srgbClr val="0F0F0F"/>
                </a:solidFill>
                <a:latin typeface="Söhne"/>
              </a:rPr>
              <a:t>      -&gt; </a:t>
            </a:r>
            <a:r>
              <a:rPr lang="en-US" sz="2400" b="1" dirty="0">
                <a:solidFill>
                  <a:srgbClr val="FF0000"/>
                </a:solidFill>
                <a:latin typeface="Söhne"/>
              </a:rPr>
              <a:t>Conflicting Prices and unfair competition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F0F0F"/>
              </a:solidFill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0F0F"/>
                </a:solidFill>
                <a:latin typeface="Söhne"/>
              </a:rPr>
              <a:t>Repeated action in writing, storing, confirming data using many documents</a:t>
            </a:r>
          </a:p>
          <a:p>
            <a:r>
              <a:rPr lang="en-US" sz="2400" b="1" dirty="0">
                <a:solidFill>
                  <a:srgbClr val="0F0F0F"/>
                </a:solidFill>
                <a:latin typeface="Söhne"/>
              </a:rPr>
              <a:t>      -&gt; </a:t>
            </a:r>
            <a:r>
              <a:rPr lang="en-US" sz="2400" b="1" dirty="0">
                <a:solidFill>
                  <a:srgbClr val="FF0000"/>
                </a:solidFill>
                <a:latin typeface="Söhne"/>
              </a:rPr>
              <a:t>Time wasting and work inefficiency </a:t>
            </a:r>
          </a:p>
        </p:txBody>
      </p:sp>
      <p:sp>
        <p:nvSpPr>
          <p:cNvPr id="11" name="Google Shape;235;p36">
            <a:extLst>
              <a:ext uri="{FF2B5EF4-FFF2-40B4-BE49-F238E27FC236}">
                <a16:creationId xmlns:a16="http://schemas.microsoft.com/office/drawing/2014/main" id="{91193907-F69A-4D74-9975-D70879D31A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40" y="23568"/>
            <a:ext cx="354856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Problems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429CEC-9FA7-4FDA-84A5-74A1A2A7E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5" y="1748724"/>
            <a:ext cx="1507888" cy="150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5;p36">
            <a:extLst>
              <a:ext uri="{FF2B5EF4-FFF2-40B4-BE49-F238E27FC236}">
                <a16:creationId xmlns:a16="http://schemas.microsoft.com/office/drawing/2014/main" id="{09440F0E-A093-4B81-A469-A7A8323E8B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40" y="23568"/>
            <a:ext cx="354856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Solution</a:t>
            </a:r>
            <a:endParaRPr dirty="0"/>
          </a:p>
        </p:txBody>
      </p:sp>
      <p:sp>
        <p:nvSpPr>
          <p:cNvPr id="8" name="Google Shape;223;p34">
            <a:extLst>
              <a:ext uri="{FF2B5EF4-FFF2-40B4-BE49-F238E27FC236}">
                <a16:creationId xmlns:a16="http://schemas.microsoft.com/office/drawing/2014/main" id="{271B0CA3-7E0C-4731-BA9D-D78EDE6D768B}"/>
              </a:ext>
            </a:extLst>
          </p:cNvPr>
          <p:cNvSpPr txBox="1">
            <a:spLocks/>
          </p:cNvSpPr>
          <p:nvPr/>
        </p:nvSpPr>
        <p:spPr>
          <a:xfrm>
            <a:off x="2859933" y="1359949"/>
            <a:ext cx="5521420" cy="239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50000"/>
              </a:lnSpc>
              <a:buFont typeface="Montserrat"/>
              <a:buNone/>
            </a:pPr>
            <a:r>
              <a:rPr lang="en-US" sz="2400" b="1" dirty="0">
                <a:solidFill>
                  <a:srgbClr val="FFC000"/>
                </a:solidFill>
              </a:rPr>
              <a:t>Mobile App</a:t>
            </a:r>
          </a:p>
          <a:p>
            <a:pPr marL="0" indent="0">
              <a:lnSpc>
                <a:spcPct val="150000"/>
              </a:lnSpc>
              <a:buFont typeface="Montserrat"/>
              <a:buNone/>
            </a:pPr>
            <a:r>
              <a:rPr lang="en-US" dirty="0">
                <a:solidFill>
                  <a:schemeClr val="accent2"/>
                </a:solidFill>
              </a:rPr>
              <a:t>specific for </a:t>
            </a:r>
            <a:r>
              <a:rPr lang="en-US" b="1" dirty="0">
                <a:solidFill>
                  <a:schemeClr val="accent2"/>
                </a:solidFill>
              </a:rPr>
              <a:t>the </a:t>
            </a:r>
            <a:r>
              <a:rPr lang="en-US" sz="2400" b="1" dirty="0">
                <a:solidFill>
                  <a:schemeClr val="accent2"/>
                </a:solidFill>
              </a:rPr>
              <a:t>wakil </a:t>
            </a:r>
            <a:r>
              <a:rPr lang="en-US" dirty="0">
                <a:solidFill>
                  <a:schemeClr val="accent2"/>
                </a:solidFill>
              </a:rPr>
              <a:t>to help him </a:t>
            </a:r>
            <a:r>
              <a:rPr lang="en-US" b="1" dirty="0">
                <a:solidFill>
                  <a:srgbClr val="C00000"/>
                </a:solidFill>
              </a:rPr>
              <a:t>transition</a:t>
            </a:r>
            <a:r>
              <a:rPr lang="en-US" dirty="0">
                <a:solidFill>
                  <a:schemeClr val="accent2"/>
                </a:solidFill>
              </a:rPr>
              <a:t> from </a:t>
            </a:r>
            <a:r>
              <a:rPr lang="en-US" dirty="0">
                <a:solidFill>
                  <a:srgbClr val="0070C0"/>
                </a:solidFill>
              </a:rPr>
              <a:t>manual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time-consuming</a:t>
            </a:r>
            <a:r>
              <a:rPr lang="en-US" dirty="0">
                <a:solidFill>
                  <a:schemeClr val="accent2"/>
                </a:solidFill>
              </a:rPr>
              <a:t> processes to a </a:t>
            </a:r>
            <a:r>
              <a:rPr lang="en-US" dirty="0">
                <a:solidFill>
                  <a:srgbClr val="7030A0"/>
                </a:solidFill>
              </a:rPr>
              <a:t>modern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rgbClr val="7030A0"/>
                </a:solidFill>
              </a:rPr>
              <a:t>digital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approach, ensuring </a:t>
            </a:r>
            <a:r>
              <a:rPr lang="en-US" dirty="0">
                <a:solidFill>
                  <a:srgbClr val="ED6E47"/>
                </a:solidFill>
              </a:rPr>
              <a:t>accuracy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rgbClr val="ED6E47"/>
                </a:solidFill>
              </a:rPr>
              <a:t>speed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rgbClr val="ED6E47"/>
                </a:solidFill>
              </a:rPr>
              <a:t>transparency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2C9889C-39ED-497E-92D4-ADA106A6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2" y="1307396"/>
            <a:ext cx="2682989" cy="26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ED82FB7-5604-4056-B5C1-D59DA7627D0E}"/>
              </a:ext>
            </a:extLst>
          </p:cNvPr>
          <p:cNvSpPr txBox="1"/>
          <p:nvPr/>
        </p:nvSpPr>
        <p:spPr>
          <a:xfrm>
            <a:off x="2498063" y="1575335"/>
            <a:ext cx="63190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Söhne"/>
              </a:rPr>
              <a:t>75</a:t>
            </a:r>
            <a:r>
              <a:rPr lang="en-US" sz="2400" b="1" dirty="0">
                <a:solidFill>
                  <a:srgbClr val="0F0F0F"/>
                </a:solidFill>
                <a:latin typeface="Söhne"/>
              </a:rPr>
              <a:t> possible Wholesale markets </a:t>
            </a:r>
            <a:r>
              <a:rPr lang="en-US" sz="2400" b="1" dirty="0">
                <a:solidFill>
                  <a:srgbClr val="002060"/>
                </a:solidFill>
                <a:latin typeface="Söhne"/>
              </a:rPr>
              <a:t>nationally</a:t>
            </a:r>
            <a:r>
              <a:rPr lang="en-US" sz="2400" b="1" dirty="0">
                <a:solidFill>
                  <a:srgbClr val="0F0F0F"/>
                </a:solidFill>
                <a:latin typeface="Söhne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F0F0F"/>
              </a:solidFill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Söhne"/>
              </a:rPr>
              <a:t>10 </a:t>
            </a:r>
            <a:r>
              <a:rPr lang="en-US" sz="2400" b="1" dirty="0">
                <a:solidFill>
                  <a:srgbClr val="0F0F0F"/>
                </a:solidFill>
                <a:latin typeface="Söhne"/>
              </a:rPr>
              <a:t>wholesale markets with </a:t>
            </a:r>
            <a:r>
              <a:rPr lang="en-US" sz="2400" b="1" dirty="0">
                <a:solidFill>
                  <a:srgbClr val="002060"/>
                </a:solidFill>
                <a:latin typeface="Söhne"/>
              </a:rPr>
              <a:t>more than 10 </a:t>
            </a:r>
            <a:r>
              <a:rPr lang="en-US" sz="2400" b="1" dirty="0">
                <a:solidFill>
                  <a:srgbClr val="0F0F0F"/>
                </a:solidFill>
                <a:latin typeface="Söhne"/>
              </a:rPr>
              <a:t>Wakils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F0F0F"/>
              </a:solidFill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0F0F"/>
                </a:solidFill>
                <a:latin typeface="Söhne"/>
              </a:rPr>
              <a:t>First Targets:</a:t>
            </a:r>
            <a:r>
              <a:rPr lang="en-US" sz="2400" b="1" dirty="0">
                <a:solidFill>
                  <a:srgbClr val="002060"/>
                </a:solidFill>
                <a:latin typeface="Söhne"/>
              </a:rPr>
              <a:t> Fez </a:t>
            </a:r>
            <a:r>
              <a:rPr lang="en-US" sz="2400" b="1" dirty="0">
                <a:solidFill>
                  <a:srgbClr val="0F0F0F"/>
                </a:solidFill>
                <a:latin typeface="Söhne"/>
              </a:rPr>
              <a:t>then </a:t>
            </a:r>
            <a:r>
              <a:rPr lang="en-US" sz="2400" b="1" dirty="0">
                <a:solidFill>
                  <a:srgbClr val="002060"/>
                </a:solidFill>
                <a:latin typeface="Söhne"/>
              </a:rPr>
              <a:t>Marrakech </a:t>
            </a:r>
            <a:r>
              <a:rPr lang="en-US" sz="2400" b="1" dirty="0">
                <a:solidFill>
                  <a:srgbClr val="0F0F0F"/>
                </a:solidFill>
                <a:latin typeface="Söhne"/>
              </a:rPr>
              <a:t>wholesale markets </a:t>
            </a:r>
          </a:p>
        </p:txBody>
      </p:sp>
      <p:sp>
        <p:nvSpPr>
          <p:cNvPr id="5" name="Google Shape;235;p36">
            <a:extLst>
              <a:ext uri="{FF2B5EF4-FFF2-40B4-BE49-F238E27FC236}">
                <a16:creationId xmlns:a16="http://schemas.microsoft.com/office/drawing/2014/main" id="{09440F0E-A093-4B81-A469-A7A8323E8B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40" y="23568"/>
            <a:ext cx="354856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Market Analysis</a:t>
            </a:r>
            <a:endParaRPr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09F4E2-8E61-42BC-9143-FE71DCC3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2" y="1673157"/>
            <a:ext cx="1968636" cy="196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2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52"/>
          <p:cNvPicPr preferRelativeResize="0"/>
          <p:nvPr/>
        </p:nvPicPr>
        <p:blipFill rotWithShape="1">
          <a:blip r:embed="rId3">
            <a:alphaModFix/>
          </a:blip>
          <a:srcRect l="10502" r="15379"/>
          <a:stretch/>
        </p:blipFill>
        <p:spPr>
          <a:xfrm>
            <a:off x="0" y="1075474"/>
            <a:ext cx="3327121" cy="299255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22;p34">
            <a:extLst>
              <a:ext uri="{FF2B5EF4-FFF2-40B4-BE49-F238E27FC236}">
                <a16:creationId xmlns:a16="http://schemas.microsoft.com/office/drawing/2014/main" id="{63B8D99A-A0B5-491B-8373-49E90580FE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79964" y="93453"/>
            <a:ext cx="3630325" cy="529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265822"/>
                </a:solidFill>
              </a:rPr>
              <a:t>Customers</a:t>
            </a:r>
            <a:endParaRPr sz="4400" dirty="0">
              <a:solidFill>
                <a:srgbClr val="265822"/>
              </a:solidFill>
            </a:endParaRPr>
          </a:p>
        </p:txBody>
      </p:sp>
      <p:sp>
        <p:nvSpPr>
          <p:cNvPr id="19" name="Google Shape;223;p34">
            <a:extLst>
              <a:ext uri="{FF2B5EF4-FFF2-40B4-BE49-F238E27FC236}">
                <a16:creationId xmlns:a16="http://schemas.microsoft.com/office/drawing/2014/main" id="{EAC33417-FD5D-4DD7-A15B-20A4E141877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90837" y="1028782"/>
            <a:ext cx="5408578" cy="4007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/>
                </a:solidFill>
              </a:rPr>
              <a:t>1. Wakils (B2C):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2"/>
                </a:solidFill>
              </a:rPr>
              <a:t>Role: </a:t>
            </a:r>
            <a:r>
              <a:rPr lang="en-US" sz="1400" dirty="0">
                <a:solidFill>
                  <a:schemeClr val="accent2"/>
                </a:solidFill>
              </a:rPr>
              <a:t>oversee and facilitate transactions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2"/>
                </a:solidFill>
              </a:rPr>
              <a:t>Needs: </a:t>
            </a:r>
            <a:r>
              <a:rPr lang="en-US" sz="1400" dirty="0">
                <a:solidFill>
                  <a:schemeClr val="accent2"/>
                </a:solidFill>
              </a:rPr>
              <a:t>Efficient management tools.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2"/>
                </a:solidFill>
              </a:rPr>
              <a:t>Offer: </a:t>
            </a:r>
            <a:r>
              <a:rPr lang="en-US" sz="1400" dirty="0">
                <a:solidFill>
                  <a:schemeClr val="accent2"/>
                </a:solidFill>
              </a:rPr>
              <a:t>A digital platform that enhances their activity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/>
                </a:solidFill>
              </a:rPr>
              <a:t>2. Investors (B2B):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2"/>
                </a:solidFill>
              </a:rPr>
              <a:t>Role: </a:t>
            </a:r>
            <a:r>
              <a:rPr lang="en-US" sz="1400" dirty="0">
                <a:solidFill>
                  <a:schemeClr val="accent2"/>
                </a:solidFill>
              </a:rPr>
              <a:t>Collect data to inform investment decisions.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2"/>
                </a:solidFill>
              </a:rPr>
              <a:t>Needs:</a:t>
            </a:r>
            <a:r>
              <a:rPr lang="en-US" sz="1400" dirty="0">
                <a:solidFill>
                  <a:schemeClr val="accent2"/>
                </a:solidFill>
              </a:rPr>
              <a:t> reliable, analyzed, and actionable market data.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2"/>
                </a:solidFill>
              </a:rPr>
              <a:t>Offer: </a:t>
            </a:r>
            <a:r>
              <a:rPr lang="en-US" sz="1400" dirty="0">
                <a:solidFill>
                  <a:schemeClr val="accent2"/>
                </a:solidFill>
              </a:rPr>
              <a:t>A rich database of market trends and insights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C00000"/>
                </a:solidFill>
              </a:rPr>
              <a:t>+ Future: </a:t>
            </a:r>
            <a:r>
              <a:rPr lang="en-US" sz="1400" dirty="0">
                <a:solidFill>
                  <a:schemeClr val="accent2"/>
                </a:solidFill>
              </a:rPr>
              <a:t>Consultation and advises based on data analysis and predictive models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64828"/>
      </p:ext>
    </p:extLst>
  </p:cSld>
  <p:clrMapOvr>
    <a:masterClrMapping/>
  </p:clrMapOvr>
</p:sld>
</file>

<file path=ppt/theme/theme1.xml><?xml version="1.0" encoding="utf-8"?>
<a:theme xmlns:a="http://schemas.openxmlformats.org/drawingml/2006/main" name="Management Consulting Toolkit by Slidesgo">
  <a:themeElements>
    <a:clrScheme name="Personnalisé 2">
      <a:dk1>
        <a:srgbClr val="000000"/>
      </a:dk1>
      <a:lt1>
        <a:srgbClr val="FFFFFF"/>
      </a:lt1>
      <a:dk2>
        <a:srgbClr val="00B050"/>
      </a:dk2>
      <a:lt2>
        <a:srgbClr val="EFEFEF"/>
      </a:lt2>
      <a:accent1>
        <a:srgbClr val="FF0000"/>
      </a:accent1>
      <a:accent2>
        <a:srgbClr val="000000"/>
      </a:accent2>
      <a:accent3>
        <a:srgbClr val="92D050"/>
      </a:accent3>
      <a:accent4>
        <a:srgbClr val="EFEFEF"/>
      </a:accent4>
      <a:accent5>
        <a:srgbClr val="FF0000"/>
      </a:accent5>
      <a:accent6>
        <a:srgbClr val="000000"/>
      </a:accent6>
      <a:hlink>
        <a:srgbClr val="FF0000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231</Words>
  <Application>Microsoft Office PowerPoint</Application>
  <PresentationFormat>Affichage à l'écran (16:9)</PresentationFormat>
  <Paragraphs>44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europa</vt:lpstr>
      <vt:lpstr>Söhne</vt:lpstr>
      <vt:lpstr>Arial</vt:lpstr>
      <vt:lpstr>Montserrat</vt:lpstr>
      <vt:lpstr>Management Consulting Toolkit by Slidesgo</vt:lpstr>
      <vt:lpstr>Présentation PowerPoint</vt:lpstr>
      <vt:lpstr>Background</vt:lpstr>
      <vt:lpstr>Problems</vt:lpstr>
      <vt:lpstr>Solution</vt:lpstr>
      <vt:lpstr>Market Analysis</vt:lpstr>
      <vt:lpstr>Customers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 Consulting Toolkit</dc:title>
  <dc:creator>Hicham</dc:creator>
  <cp:lastModifiedBy>苏 沛哲</cp:lastModifiedBy>
  <cp:revision>122</cp:revision>
  <dcterms:modified xsi:type="dcterms:W3CDTF">2024-01-30T17:13:00Z</dcterms:modified>
</cp:coreProperties>
</file>