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70" r:id="rId7"/>
    <p:sldId id="272" r:id="rId8"/>
    <p:sldId id="271" r:id="rId9"/>
    <p:sldId id="273" r:id="rId10"/>
    <p:sldId id="262" r:id="rId11"/>
    <p:sldId id="259" r:id="rId12"/>
    <p:sldId id="263" r:id="rId13"/>
    <p:sldId id="264" r:id="rId14"/>
    <p:sldId id="265" r:id="rId15"/>
    <p:sldId id="266" r:id="rId16"/>
    <p:sldId id="267" r:id="rId17"/>
    <p:sldId id="274" r:id="rId18"/>
    <p:sldId id="268" r:id="rId1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A09A"/>
    <a:srgbClr val="0563C1"/>
    <a:srgbClr val="023160"/>
    <a:srgbClr val="000000"/>
    <a:srgbClr val="00849E"/>
    <a:srgbClr val="0D1E30"/>
    <a:srgbClr val="B3D7D7"/>
    <a:srgbClr val="EFCB74"/>
    <a:srgbClr val="DFB25B"/>
    <a:srgbClr val="BE9B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viewProps" Target="viewProp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tableStyles" Target="tableStyle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25D83-3E7C-4CFC-B61E-609C3741D68F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1A49F-1A67-4F46-8826-A654A1A510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1121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25D83-3E7C-4CFC-B61E-609C3741D68F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1A49F-1A67-4F46-8826-A654A1A510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3978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25D83-3E7C-4CFC-B61E-609C3741D68F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1A49F-1A67-4F46-8826-A654A1A510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8206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25D83-3E7C-4CFC-B61E-609C3741D68F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1A49F-1A67-4F46-8826-A654A1A510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9975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25D83-3E7C-4CFC-B61E-609C3741D68F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1A49F-1A67-4F46-8826-A654A1A510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7361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25D83-3E7C-4CFC-B61E-609C3741D68F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1A49F-1A67-4F46-8826-A654A1A510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597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25D83-3E7C-4CFC-B61E-609C3741D68F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1A49F-1A67-4F46-8826-A654A1A510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7193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25D83-3E7C-4CFC-B61E-609C3741D68F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1A49F-1A67-4F46-8826-A654A1A510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3910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25D83-3E7C-4CFC-B61E-609C3741D68F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1A49F-1A67-4F46-8826-A654A1A510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2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25D83-3E7C-4CFC-B61E-609C3741D68F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1A49F-1A67-4F46-8826-A654A1A510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3532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25D83-3E7C-4CFC-B61E-609C3741D68F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1A49F-1A67-4F46-8826-A654A1A510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8507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25D83-3E7C-4CFC-B61E-609C3741D68F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1A49F-1A67-4F46-8826-A654A1A510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65482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 /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8.jpeg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1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174" y="1553649"/>
            <a:ext cx="12192000" cy="2387600"/>
          </a:xfrm>
        </p:spPr>
        <p:txBody>
          <a:bodyPr>
            <a:normAutofit/>
          </a:bodyPr>
          <a:lstStyle/>
          <a:p>
            <a:r>
              <a:rPr lang="fr-FR" sz="9600" spc="-120" dirty="0">
                <a:solidFill>
                  <a:srgbClr val="BE9B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BIOCAMEL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41174" y="4032027"/>
            <a:ext cx="9144000" cy="1655762"/>
          </a:xfrm>
        </p:spPr>
        <p:txBody>
          <a:bodyPr>
            <a:normAutofit/>
          </a:bodyPr>
          <a:lstStyle/>
          <a:p>
            <a:r>
              <a:rPr lang="en-US" sz="2600" b="1" dirty="0">
                <a:solidFill>
                  <a:srgbClr val="CD954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Moroccan Nomadic Flavor in Every Bite !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18" t="36503" r="28557" b="14661"/>
          <a:stretch/>
        </p:blipFill>
        <p:spPr>
          <a:xfrm>
            <a:off x="10062695" y="582988"/>
            <a:ext cx="1244958" cy="122232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DFB25B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Sous-titre 2"/>
          <p:cNvSpPr txBox="1">
            <a:spLocks/>
          </p:cNvSpPr>
          <p:nvPr/>
        </p:nvSpPr>
        <p:spPr>
          <a:xfrm>
            <a:off x="918695" y="5778567"/>
            <a:ext cx="9144000" cy="31078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>
                <a:solidFill>
                  <a:schemeClr val="tx1">
                    <a:lumMod val="50000"/>
                  </a:schemeClr>
                </a:solidFill>
              </a:rPr>
              <a:t>AMEURAOUI Oussama </a:t>
            </a:r>
            <a:r>
              <a:rPr lang="fr-FR" sz="1200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©</a:t>
            </a:r>
            <a:endParaRPr lang="en-US" sz="1200" dirty="0">
              <a:solidFill>
                <a:schemeClr val="tx1">
                  <a:lumMod val="50000"/>
                </a:schemeClr>
              </a:solidFill>
            </a:endParaRPr>
          </a:p>
          <a:p>
            <a:pPr algn="l"/>
            <a:r>
              <a:rPr lang="en-US" sz="1200" dirty="0">
                <a:solidFill>
                  <a:schemeClr val="tx1">
                    <a:lumMod val="50000"/>
                  </a:schemeClr>
                </a:solidFill>
              </a:rPr>
              <a:t>Founder of BIOCAMEL 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695" y="600299"/>
            <a:ext cx="1244958" cy="124495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DFB25B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4199327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000" b="1" spc="-120" dirty="0">
                <a:solidFill>
                  <a:srgbClr val="67A09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Target Audience for </a:t>
            </a:r>
            <a:r>
              <a:rPr lang="fr-FR" sz="4000" b="1" spc="-120" dirty="0" err="1">
                <a:solidFill>
                  <a:srgbClr val="67A09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BioCamel</a:t>
            </a:r>
            <a:endParaRPr lang="fr-FR" sz="4000" b="1" spc="-120" dirty="0">
              <a:solidFill>
                <a:srgbClr val="67A09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>
              <a:solidFill>
                <a:srgbClr val="0D1E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lvl="1"/>
            <a:r>
              <a:rPr lang="en-US" b="1" dirty="0">
                <a:solidFill>
                  <a:srgbClr val="EFCB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Health-conscious Consumers</a:t>
            </a:r>
          </a:p>
          <a:p>
            <a:pPr lvl="1"/>
            <a:r>
              <a:rPr lang="en-US" b="1" dirty="0">
                <a:solidFill>
                  <a:srgbClr val="EFCB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Gourmet and Specialty Food Enthusiasts</a:t>
            </a:r>
          </a:p>
          <a:p>
            <a:pPr lvl="1"/>
            <a:r>
              <a:rPr lang="en-US" b="1" dirty="0">
                <a:solidFill>
                  <a:srgbClr val="EFCB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Sustainable and Ethical Consumers</a:t>
            </a:r>
          </a:p>
          <a:p>
            <a:pPr lvl="1"/>
            <a:r>
              <a:rPr lang="en-US" b="1" dirty="0">
                <a:solidFill>
                  <a:srgbClr val="EFCB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Innovative Food Explorers</a:t>
            </a:r>
          </a:p>
          <a:p>
            <a:pPr lvl="1"/>
            <a:r>
              <a:rPr lang="en-US" b="1" dirty="0">
                <a:solidFill>
                  <a:srgbClr val="EFCB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Culinary Professionals and Chefs</a:t>
            </a:r>
          </a:p>
          <a:p>
            <a:pPr lvl="1"/>
            <a:r>
              <a:rPr lang="en-US" b="1" dirty="0">
                <a:solidFill>
                  <a:srgbClr val="EFCB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Health Food Stores and Specialty Retailers</a:t>
            </a:r>
          </a:p>
          <a:p>
            <a:pPr lvl="1"/>
            <a:r>
              <a:rPr lang="en-US" b="1" dirty="0">
                <a:solidFill>
                  <a:srgbClr val="EFCB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Ethnic and Cultural Markets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81890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000" b="1" spc="-120" dirty="0">
                <a:solidFill>
                  <a:srgbClr val="67A09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Distribution </a:t>
            </a:r>
            <a:r>
              <a:rPr lang="fr-FR" sz="4000" b="1" spc="-120" dirty="0" err="1">
                <a:solidFill>
                  <a:srgbClr val="67A09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Channels</a:t>
            </a:r>
            <a:r>
              <a:rPr lang="fr-FR" sz="4000" b="1" spc="-120" dirty="0">
                <a:solidFill>
                  <a:srgbClr val="67A09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 </a:t>
            </a:r>
            <a:r>
              <a:rPr lang="fr-FR" sz="4000" b="1" spc="-120" dirty="0" err="1">
                <a:solidFill>
                  <a:srgbClr val="67A09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BioCamel</a:t>
            </a:r>
            <a:endParaRPr lang="fr-FR" sz="4000" b="1" spc="-120" dirty="0">
              <a:solidFill>
                <a:srgbClr val="67A09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>
              <a:solidFill>
                <a:srgbClr val="0D1E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lvl="1"/>
            <a:r>
              <a:rPr lang="en-US" b="1" dirty="0">
                <a:solidFill>
                  <a:srgbClr val="EFCB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Retail Stores</a:t>
            </a:r>
          </a:p>
          <a:p>
            <a:pPr lvl="1"/>
            <a:r>
              <a:rPr lang="en-US" b="1" dirty="0">
                <a:solidFill>
                  <a:srgbClr val="EFCB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Online Marketplaces</a:t>
            </a:r>
          </a:p>
          <a:p>
            <a:pPr lvl="1"/>
            <a:r>
              <a:rPr lang="en-US" b="1" dirty="0">
                <a:solidFill>
                  <a:srgbClr val="EFCB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Specialty Food Stores</a:t>
            </a:r>
          </a:p>
          <a:p>
            <a:pPr lvl="1"/>
            <a:r>
              <a:rPr lang="en-US" b="1" dirty="0">
                <a:solidFill>
                  <a:srgbClr val="EFCB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 Sales (Farmers' Markets, Events)</a:t>
            </a:r>
          </a:p>
          <a:p>
            <a:endParaRPr lang="fr-FR" sz="2400" b="1" dirty="0">
              <a:solidFill>
                <a:srgbClr val="EFCB7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28850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000" b="1" spc="-120" dirty="0">
                <a:solidFill>
                  <a:srgbClr val="67A09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Revenue </a:t>
            </a:r>
            <a:r>
              <a:rPr lang="fr-FR" sz="4000" b="1" spc="-120" dirty="0" err="1">
                <a:solidFill>
                  <a:srgbClr val="67A09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Streams</a:t>
            </a:r>
            <a:r>
              <a:rPr lang="fr-FR" sz="4000" b="1" spc="-120" dirty="0">
                <a:solidFill>
                  <a:srgbClr val="67A09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 </a:t>
            </a:r>
            <a:r>
              <a:rPr lang="fr-FR" sz="4000" b="1" spc="-120" dirty="0" err="1">
                <a:solidFill>
                  <a:srgbClr val="67A09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BioCamel</a:t>
            </a:r>
            <a:endParaRPr lang="fr-FR" sz="4000" b="1" spc="-120" dirty="0">
              <a:solidFill>
                <a:srgbClr val="67A09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>
              <a:solidFill>
                <a:srgbClr val="0D1E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en-US" b="1" dirty="0">
              <a:solidFill>
                <a:srgbClr val="0D1E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lvl="1"/>
            <a:r>
              <a:rPr lang="en-US" b="1" dirty="0">
                <a:solidFill>
                  <a:srgbClr val="EFCB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Sales of Camel Meat and Charcuterie</a:t>
            </a:r>
          </a:p>
          <a:p>
            <a:pPr lvl="1"/>
            <a:r>
              <a:rPr lang="en-US" b="1" dirty="0">
                <a:solidFill>
                  <a:srgbClr val="EFCB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Sales of Gouda Cheese</a:t>
            </a:r>
          </a:p>
          <a:p>
            <a:pPr lvl="1"/>
            <a:r>
              <a:rPr lang="en-US" b="1" dirty="0">
                <a:solidFill>
                  <a:srgbClr val="EFCB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Potentially, Licensing or Partnership Agreements</a:t>
            </a:r>
          </a:p>
          <a:p>
            <a:endParaRPr lang="fr-FR" sz="2400" b="1" dirty="0">
              <a:solidFill>
                <a:srgbClr val="EFCB7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006246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000" b="1" spc="-120" dirty="0" err="1">
                <a:solidFill>
                  <a:srgbClr val="67A09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Core</a:t>
            </a:r>
            <a:r>
              <a:rPr lang="fr-FR" sz="4000" b="1" spc="-120" dirty="0">
                <a:solidFill>
                  <a:srgbClr val="67A09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4000" b="1" spc="-120" dirty="0" err="1">
                <a:solidFill>
                  <a:srgbClr val="67A09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Activities</a:t>
            </a:r>
            <a:r>
              <a:rPr lang="fr-FR" sz="4000" b="1" spc="-120" dirty="0">
                <a:solidFill>
                  <a:srgbClr val="67A09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</a:t>
            </a:r>
            <a:r>
              <a:rPr lang="fr-FR" sz="4000" b="1" spc="-120" dirty="0" err="1">
                <a:solidFill>
                  <a:srgbClr val="67A09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BioCamel</a:t>
            </a:r>
            <a:endParaRPr lang="fr-FR" sz="4000" b="1" spc="-120" dirty="0">
              <a:solidFill>
                <a:srgbClr val="67A09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>
              <a:solidFill>
                <a:srgbClr val="0D1E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en-US" b="1" dirty="0">
              <a:solidFill>
                <a:srgbClr val="0D1E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lvl="1"/>
            <a:r>
              <a:rPr lang="en-US" b="1" dirty="0">
                <a:solidFill>
                  <a:srgbClr val="EFCB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Camel Meat Processing</a:t>
            </a:r>
          </a:p>
          <a:p>
            <a:pPr lvl="1"/>
            <a:r>
              <a:rPr lang="en-US" b="1" dirty="0">
                <a:solidFill>
                  <a:srgbClr val="EFCB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Cheese Production</a:t>
            </a:r>
          </a:p>
          <a:p>
            <a:pPr lvl="1"/>
            <a:r>
              <a:rPr lang="en-US" b="1" dirty="0">
                <a:solidFill>
                  <a:srgbClr val="EFCB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Research and Development for Product Innovation</a:t>
            </a:r>
          </a:p>
          <a:p>
            <a:pPr lvl="1"/>
            <a:r>
              <a:rPr lang="en-US" b="1" dirty="0">
                <a:solidFill>
                  <a:srgbClr val="EFCB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 and Promotion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307485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000" b="1" spc="-120" dirty="0">
                <a:solidFill>
                  <a:srgbClr val="67A09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Critical </a:t>
            </a:r>
            <a:r>
              <a:rPr lang="fr-FR" sz="4000" b="1" spc="-120" dirty="0" err="1">
                <a:solidFill>
                  <a:srgbClr val="67A09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Resources</a:t>
            </a:r>
            <a:r>
              <a:rPr lang="fr-FR" sz="4000" b="1" spc="-120" dirty="0">
                <a:solidFill>
                  <a:srgbClr val="67A09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 </a:t>
            </a:r>
            <a:r>
              <a:rPr lang="fr-FR" sz="4000" b="1" spc="-120" dirty="0" err="1">
                <a:solidFill>
                  <a:srgbClr val="67A09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BioCamel</a:t>
            </a:r>
            <a:endParaRPr lang="fr-FR" sz="4000" b="1" spc="-120" dirty="0">
              <a:solidFill>
                <a:srgbClr val="67A09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>
              <a:solidFill>
                <a:srgbClr val="0D1E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en-US" b="1" dirty="0">
              <a:solidFill>
                <a:srgbClr val="0D1E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lvl="1"/>
            <a:r>
              <a:rPr lang="en-US" b="1" dirty="0">
                <a:solidFill>
                  <a:srgbClr val="EFCB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Camel Farms and Livestock</a:t>
            </a:r>
          </a:p>
          <a:p>
            <a:pPr lvl="1"/>
            <a:r>
              <a:rPr lang="en-US" b="1" dirty="0">
                <a:solidFill>
                  <a:srgbClr val="EFCB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Cheese-Making Equipment</a:t>
            </a:r>
          </a:p>
          <a:p>
            <a:pPr lvl="1"/>
            <a:r>
              <a:rPr lang="en-US" b="1" dirty="0">
                <a:solidFill>
                  <a:srgbClr val="EFCB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Skilled Labor (Butchers, Cheesemakers)</a:t>
            </a:r>
          </a:p>
          <a:p>
            <a:pPr lvl="1"/>
            <a:r>
              <a:rPr lang="en-US" b="1" dirty="0">
                <a:solidFill>
                  <a:srgbClr val="EFCB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Research and Development Team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94166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000" b="1" spc="-120" dirty="0" err="1">
                <a:solidFill>
                  <a:srgbClr val="67A09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Cost</a:t>
            </a:r>
            <a:r>
              <a:rPr lang="fr-FR" sz="4000" b="1" spc="-120" dirty="0">
                <a:solidFill>
                  <a:srgbClr val="67A09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Structure for </a:t>
            </a:r>
            <a:r>
              <a:rPr lang="fr-FR" sz="4000" b="1" spc="-120" dirty="0" err="1">
                <a:solidFill>
                  <a:srgbClr val="67A09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BioCamel</a:t>
            </a:r>
            <a:endParaRPr lang="fr-FR" sz="4000" b="1" spc="-120" dirty="0">
              <a:solidFill>
                <a:srgbClr val="67A09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>
              <a:solidFill>
                <a:srgbClr val="0D1E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en-US" b="1" dirty="0">
              <a:solidFill>
                <a:srgbClr val="0D1E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lvl="1"/>
            <a:r>
              <a:rPr lang="en-US" b="1" dirty="0">
                <a:solidFill>
                  <a:srgbClr val="EFCB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Camel Farming and Maintenance</a:t>
            </a:r>
          </a:p>
          <a:p>
            <a:pPr lvl="1"/>
            <a:r>
              <a:rPr lang="en-US" b="1" dirty="0">
                <a:solidFill>
                  <a:srgbClr val="EFCB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Labor Costs for Processing and Production</a:t>
            </a:r>
          </a:p>
          <a:p>
            <a:pPr lvl="1"/>
            <a:r>
              <a:rPr lang="en-US" b="1" dirty="0">
                <a:solidFill>
                  <a:srgbClr val="EFCB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Equipment and Infrastructure</a:t>
            </a:r>
          </a:p>
          <a:p>
            <a:pPr lvl="1"/>
            <a:r>
              <a:rPr lang="en-US" b="1" dirty="0">
                <a:solidFill>
                  <a:srgbClr val="EFCB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Research and Development Expenses</a:t>
            </a:r>
          </a:p>
          <a:p>
            <a:pPr lvl="1"/>
            <a:r>
              <a:rPr lang="en-US" b="1" dirty="0">
                <a:solidFill>
                  <a:srgbClr val="EFCB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 and Promotion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353575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spc="-120" dirty="0">
                <a:solidFill>
                  <a:srgbClr val="67A09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Shaping the Future of Healthy Eating with </a:t>
            </a:r>
            <a:r>
              <a:rPr lang="en-US" sz="4000" b="1" spc="-120" dirty="0" err="1">
                <a:solidFill>
                  <a:srgbClr val="67A09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BioCamel</a:t>
            </a:r>
            <a:endParaRPr lang="fr-FR" sz="4000" b="1" spc="-120" dirty="0">
              <a:solidFill>
                <a:srgbClr val="67A09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b="1" dirty="0">
              <a:solidFill>
                <a:srgbClr val="0D1E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en-US" b="1" dirty="0">
              <a:solidFill>
                <a:srgbClr val="0D1E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lvl="1"/>
            <a:r>
              <a:rPr lang="en-US" b="1" dirty="0">
                <a:solidFill>
                  <a:srgbClr val="EFCB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believe that </a:t>
            </a:r>
            <a:r>
              <a:rPr lang="en-US" b="1" dirty="0" err="1">
                <a:solidFill>
                  <a:srgbClr val="EFCB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BioCamel</a:t>
            </a:r>
            <a:r>
              <a:rPr lang="en-US" b="1" dirty="0">
                <a:solidFill>
                  <a:srgbClr val="EFCB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not just about food; it's about making a positive difference in how we eat. </a:t>
            </a:r>
          </a:p>
          <a:p>
            <a:pPr lvl="1"/>
            <a:endParaRPr lang="en-US" b="1" dirty="0">
              <a:solidFill>
                <a:srgbClr val="EFCB7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en-US" b="1" dirty="0">
              <a:solidFill>
                <a:srgbClr val="EFCB7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en-US" b="1" dirty="0">
              <a:solidFill>
                <a:srgbClr val="EFCB7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sz="2400" b="1" dirty="0">
              <a:solidFill>
                <a:srgbClr val="EFCB7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538700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08"/>
            <a:ext cx="12192000" cy="6831392"/>
          </a:xfrm>
        </p:spPr>
      </p:pic>
      <p:sp>
        <p:nvSpPr>
          <p:cNvPr id="6" name="Rectangle 5"/>
          <p:cNvSpPr/>
          <p:nvPr/>
        </p:nvSpPr>
        <p:spPr>
          <a:xfrm>
            <a:off x="0" y="1240429"/>
            <a:ext cx="12191999" cy="221599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fr-FR" sz="13800" b="1" dirty="0">
                <a:ln>
                  <a:solidFill>
                    <a:schemeClr val="bg1"/>
                  </a:solidFill>
                </a:ln>
                <a:solidFill>
                  <a:srgbClr val="D29B4B"/>
                </a:solidFill>
                <a:latin typeface="Berlin Sans FB Demi" panose="020E0802020502020306" pitchFamily="34" charset="0"/>
              </a:rPr>
              <a:t>BIO-CAMEL</a:t>
            </a:r>
            <a:endParaRPr lang="fr-FR" sz="2400" dirty="0">
              <a:ln>
                <a:solidFill>
                  <a:schemeClr val="bg1"/>
                </a:solidFill>
              </a:ln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3655" y="1647753"/>
            <a:ext cx="1401341" cy="1401341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8" name="Rectangle 7"/>
          <p:cNvSpPr/>
          <p:nvPr/>
        </p:nvSpPr>
        <p:spPr>
          <a:xfrm>
            <a:off x="-3" y="3442304"/>
            <a:ext cx="12191999" cy="126188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CD954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Moroccan Nomadic Flavor in Every Bite !</a:t>
            </a:r>
          </a:p>
          <a:p>
            <a:pPr algn="ctr"/>
            <a:endParaRPr lang="fr-FR" sz="4000" b="1" dirty="0">
              <a:solidFill>
                <a:srgbClr val="CD954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pic>
        <p:nvPicPr>
          <p:cNvPr id="1026" name="Picture 2" descr="https://tse2.mm.bing.net/th?id=OIP.xK0deL8D5puLMDfTq6yopAHaEV&amp;pid=Api&amp;P=0&amp;h=18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142" y="4710934"/>
            <a:ext cx="2831711" cy="2147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97422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67573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fr-FR" sz="8000" b="1" dirty="0">
                <a:solidFill>
                  <a:srgbClr val="EFCB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Questions and Answers</a:t>
            </a:r>
          </a:p>
        </p:txBody>
      </p:sp>
    </p:spTree>
    <p:extLst>
      <p:ext uri="{BB962C8B-B14F-4D97-AF65-F5344CB8AC3E}">
        <p14:creationId xmlns:p14="http://schemas.microsoft.com/office/powerpoint/2010/main" val="2008482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000" b="1" spc="-120" dirty="0">
                <a:solidFill>
                  <a:srgbClr val="67A09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 to </a:t>
            </a:r>
            <a:r>
              <a:rPr lang="fr-FR" sz="4000" b="1" spc="-120" dirty="0" err="1">
                <a:solidFill>
                  <a:srgbClr val="67A09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BioCamel</a:t>
            </a:r>
            <a:endParaRPr lang="fr-FR" sz="4000" b="1" spc="-120" dirty="0">
              <a:solidFill>
                <a:srgbClr val="67A09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10515599" cy="4351338"/>
          </a:xfrm>
        </p:spPr>
      </p:pic>
    </p:spTree>
    <p:extLst>
      <p:ext uri="{BB962C8B-B14F-4D97-AF65-F5344CB8AC3E}">
        <p14:creationId xmlns:p14="http://schemas.microsoft.com/office/powerpoint/2010/main" val="4032667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b="1" spc="-120" dirty="0">
                <a:solidFill>
                  <a:srgbClr val="67A09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Meeting the Demand for Nutritious and Unique Food</a:t>
            </a:r>
            <a:endParaRPr lang="fr-FR" sz="4000" b="1" spc="-120" dirty="0">
              <a:solidFill>
                <a:srgbClr val="67A09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>
              <a:solidFill>
                <a:srgbClr val="0D1E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lvl="1"/>
            <a:r>
              <a:rPr lang="en-US" b="1" dirty="0">
                <a:solidFill>
                  <a:srgbClr val="EFCB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Traditional meat sources may not always align with the needs of health-conscious and ethically-driven consumers.</a:t>
            </a:r>
          </a:p>
          <a:p>
            <a:pPr lvl="1"/>
            <a:endParaRPr lang="en-US" b="1" dirty="0">
              <a:solidFill>
                <a:srgbClr val="EFCB7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>
              <a:buNone/>
            </a:pPr>
            <a:r>
              <a:rPr lang="en-US" sz="1800" b="1" dirty="0">
                <a:solidFill>
                  <a:srgbClr val="EFCB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1800" dirty="0"/>
              <a:t>The </a:t>
            </a:r>
            <a:r>
              <a:rPr lang="en-US" sz="1800" b="1" dirty="0"/>
              <a:t>Camel Meat Market</a:t>
            </a:r>
            <a:r>
              <a:rPr lang="en-US" sz="1800" dirty="0"/>
              <a:t> size is projected to increase by </a:t>
            </a:r>
            <a:r>
              <a:rPr lang="en-US" sz="1800" b="1" dirty="0"/>
              <a:t>USD 100.83 million </a:t>
            </a:r>
            <a:r>
              <a:rPr lang="en-US" sz="1800" dirty="0"/>
              <a:t>and the market size is estimated to grow at a </a:t>
            </a:r>
            <a:r>
              <a:rPr lang="fr-FR" sz="1800" dirty="0"/>
              <a:t> Compound </a:t>
            </a:r>
            <a:r>
              <a:rPr lang="fr-FR" sz="1800" dirty="0" err="1"/>
              <a:t>Annual</a:t>
            </a:r>
            <a:r>
              <a:rPr lang="fr-FR" sz="1800" dirty="0"/>
              <a:t> Growth Rate </a:t>
            </a:r>
            <a:r>
              <a:rPr lang="en-US" sz="1800" b="1" dirty="0"/>
              <a:t>of 6.32%</a:t>
            </a:r>
            <a:r>
              <a:rPr lang="en-US" sz="1800" dirty="0"/>
              <a:t> between 2023 and 2028.</a:t>
            </a:r>
            <a:r>
              <a:rPr lang="en-US" sz="1800" b="1" dirty="0">
                <a:solidFill>
                  <a:srgbClr val="EFCB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marL="457200" lvl="1" indent="0">
              <a:buNone/>
            </a:pPr>
            <a:endParaRPr lang="en-US" sz="1800" b="1" dirty="0">
              <a:solidFill>
                <a:srgbClr val="EFCB7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b="1" dirty="0">
                <a:solidFill>
                  <a:srgbClr val="EFCB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There's a growing appetite for innovative and distinctive food options.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84739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000" b="1" spc="-120" dirty="0" err="1">
                <a:solidFill>
                  <a:srgbClr val="67A09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Introducing</a:t>
            </a:r>
            <a:r>
              <a:rPr lang="fr-FR" sz="4000" b="1" spc="-120" dirty="0">
                <a:solidFill>
                  <a:srgbClr val="67A09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4000" b="1" spc="-120" dirty="0" err="1">
                <a:solidFill>
                  <a:srgbClr val="67A09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BioCamel</a:t>
            </a:r>
            <a:endParaRPr lang="fr-FR" sz="4000" b="1" spc="-120" dirty="0">
              <a:solidFill>
                <a:srgbClr val="67A09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err="1">
                <a:solidFill>
                  <a:srgbClr val="EFCB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BioCamel</a:t>
            </a:r>
            <a:r>
              <a:rPr lang="en-US" sz="2400" b="1" dirty="0">
                <a:solidFill>
                  <a:srgbClr val="EFCB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offers a range of premium products derived from camel meat, known for its high iron content and low cholesterol.</a:t>
            </a:r>
          </a:p>
          <a:p>
            <a:r>
              <a:rPr lang="en-US" sz="2400" b="1" dirty="0">
                <a:solidFill>
                  <a:srgbClr val="EFCB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includes Gouda cheese and various charcuterie options.</a:t>
            </a:r>
          </a:p>
        </p:txBody>
      </p:sp>
      <p:sp>
        <p:nvSpPr>
          <p:cNvPr id="4" name="Rectangle 3"/>
          <p:cNvSpPr/>
          <p:nvPr/>
        </p:nvSpPr>
        <p:spPr>
          <a:xfrm>
            <a:off x="2386885" y="4422637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b="1" dirty="0" err="1">
                <a:solidFill>
                  <a:srgbClr val="FF0000"/>
                </a:solidFill>
                <a:latin typeface="Söhne"/>
              </a:rPr>
              <a:t>Iron</a:t>
            </a:r>
            <a:r>
              <a:rPr lang="fr-FR" b="1" dirty="0">
                <a:solidFill>
                  <a:srgbClr val="FF0000"/>
                </a:solidFill>
                <a:latin typeface="Söhne"/>
              </a:rPr>
              <a:t> Content (mg/100g):</a:t>
            </a:r>
            <a:endParaRPr lang="fr-FR" dirty="0">
              <a:solidFill>
                <a:srgbClr val="FF0000"/>
              </a:solidFill>
              <a:latin typeface="Söhne"/>
            </a:endParaRPr>
          </a:p>
          <a:p>
            <a:pPr lvl="1"/>
            <a:r>
              <a:rPr lang="fr-FR" dirty="0" err="1">
                <a:latin typeface="Söhne"/>
              </a:rPr>
              <a:t>Beef</a:t>
            </a:r>
            <a:r>
              <a:rPr lang="fr-FR" dirty="0">
                <a:latin typeface="Söhne"/>
              </a:rPr>
              <a:t>: 2.1</a:t>
            </a:r>
          </a:p>
          <a:p>
            <a:pPr lvl="1"/>
            <a:r>
              <a:rPr lang="fr-FR" dirty="0" err="1">
                <a:latin typeface="Söhne"/>
              </a:rPr>
              <a:t>Chicken</a:t>
            </a:r>
            <a:r>
              <a:rPr lang="fr-FR" dirty="0">
                <a:latin typeface="Söhne"/>
              </a:rPr>
              <a:t>: 0.9</a:t>
            </a:r>
          </a:p>
          <a:p>
            <a:pPr lvl="1"/>
            <a:r>
              <a:rPr lang="fr-FR" dirty="0" err="1">
                <a:latin typeface="Söhne"/>
              </a:rPr>
              <a:t>Pork</a:t>
            </a:r>
            <a:r>
              <a:rPr lang="fr-FR" dirty="0">
                <a:latin typeface="Söhne"/>
              </a:rPr>
              <a:t>: 0.7</a:t>
            </a:r>
          </a:p>
          <a:p>
            <a:pPr lvl="1"/>
            <a:r>
              <a:rPr lang="fr-FR" dirty="0">
                <a:latin typeface="Söhne"/>
              </a:rPr>
              <a:t>Lamb: 1.4</a:t>
            </a:r>
          </a:p>
          <a:p>
            <a:pPr lvl="1"/>
            <a:r>
              <a:rPr lang="fr-FR" dirty="0">
                <a:solidFill>
                  <a:srgbClr val="FF0000"/>
                </a:solidFill>
                <a:latin typeface="Söhne"/>
              </a:rPr>
              <a:t>Camel: 3.6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0" y="4422637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b="1" dirty="0">
                <a:solidFill>
                  <a:srgbClr val="FFC000"/>
                </a:solidFill>
                <a:latin typeface="Söhne"/>
              </a:rPr>
              <a:t>Cholesterol Content (mg/100g):</a:t>
            </a:r>
            <a:endParaRPr lang="fr-FR" dirty="0">
              <a:solidFill>
                <a:srgbClr val="FFC000"/>
              </a:solidFill>
              <a:latin typeface="Söhne"/>
            </a:endParaRPr>
          </a:p>
          <a:p>
            <a:pPr lvl="1"/>
            <a:r>
              <a:rPr lang="fr-FR" dirty="0" err="1">
                <a:latin typeface="Söhne"/>
              </a:rPr>
              <a:t>Beef</a:t>
            </a:r>
            <a:r>
              <a:rPr lang="fr-FR" dirty="0">
                <a:latin typeface="Söhne"/>
              </a:rPr>
              <a:t>: 73</a:t>
            </a:r>
          </a:p>
          <a:p>
            <a:pPr lvl="1"/>
            <a:r>
              <a:rPr lang="fr-FR" dirty="0" err="1">
                <a:latin typeface="Söhne"/>
              </a:rPr>
              <a:t>Chicken</a:t>
            </a:r>
            <a:r>
              <a:rPr lang="fr-FR" dirty="0">
                <a:latin typeface="Söhne"/>
              </a:rPr>
              <a:t>: 85</a:t>
            </a:r>
          </a:p>
          <a:p>
            <a:pPr lvl="1"/>
            <a:r>
              <a:rPr lang="fr-FR" dirty="0" err="1">
                <a:latin typeface="Söhne"/>
              </a:rPr>
              <a:t>Pork</a:t>
            </a:r>
            <a:r>
              <a:rPr lang="fr-FR" dirty="0">
                <a:latin typeface="Söhne"/>
              </a:rPr>
              <a:t>: 71</a:t>
            </a:r>
          </a:p>
          <a:p>
            <a:pPr lvl="1"/>
            <a:r>
              <a:rPr lang="fr-FR" dirty="0">
                <a:latin typeface="Söhne"/>
              </a:rPr>
              <a:t>Lamb: 78</a:t>
            </a:r>
          </a:p>
          <a:p>
            <a:pPr lvl="1"/>
            <a:r>
              <a:rPr lang="fr-FR" dirty="0">
                <a:solidFill>
                  <a:srgbClr val="FFFF00"/>
                </a:solidFill>
                <a:latin typeface="Söhne"/>
              </a:rPr>
              <a:t>Camel: 60</a:t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66531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000" b="1" spc="-120" dirty="0">
                <a:solidFill>
                  <a:srgbClr val="67A09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Value Proposition of </a:t>
            </a:r>
            <a:r>
              <a:rPr lang="fr-FR" sz="4000" b="1" spc="-120" dirty="0" err="1">
                <a:solidFill>
                  <a:srgbClr val="67A09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BioCamel</a:t>
            </a:r>
            <a:endParaRPr lang="fr-FR" sz="4000" b="1" spc="-120" dirty="0">
              <a:solidFill>
                <a:srgbClr val="67A09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>
              <a:solidFill>
                <a:srgbClr val="0D1E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en-US" b="1" dirty="0">
              <a:solidFill>
                <a:srgbClr val="0D1E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lvl="1"/>
            <a:r>
              <a:rPr lang="en-US" b="1" dirty="0">
                <a:solidFill>
                  <a:srgbClr val="EFCB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Nutritious and Unique Food Products</a:t>
            </a:r>
          </a:p>
          <a:p>
            <a:pPr lvl="1"/>
            <a:r>
              <a:rPr lang="en-US" b="1" dirty="0">
                <a:solidFill>
                  <a:srgbClr val="EFCB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 Iron and Low Cholesterol Camel Meat</a:t>
            </a:r>
          </a:p>
          <a:p>
            <a:pPr lvl="1"/>
            <a:r>
              <a:rPr lang="en-US" b="1" dirty="0">
                <a:solidFill>
                  <a:srgbClr val="EFCB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Quality Gouda Cheese and Charcuterie</a:t>
            </a:r>
          </a:p>
          <a:p>
            <a:pPr lvl="1"/>
            <a:r>
              <a:rPr lang="en-US" b="1" dirty="0">
                <a:solidFill>
                  <a:srgbClr val="EFCB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Sustainability and Ethical Sourcing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67755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742811" y="5519043"/>
            <a:ext cx="4682179" cy="923330"/>
          </a:xfrm>
          <a:prstGeom prst="rect">
            <a:avLst/>
          </a:prstGeom>
          <a:solidFill>
            <a:srgbClr val="938A7B"/>
          </a:solidFill>
          <a:ln>
            <a:solidFill>
              <a:srgbClr val="DCBE22"/>
            </a:solidFill>
          </a:ln>
          <a:effectLst>
            <a:softEdge rad="215900"/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dirty="0">
                <a:ln w="22225">
                  <a:solidFill>
                    <a:srgbClr val="DCBE22"/>
                  </a:solidFill>
                  <a:prstDash val="solid"/>
                </a:ln>
                <a:solidFill>
                  <a:srgbClr val="DCBE22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GOUDA CHEESE</a:t>
            </a:r>
          </a:p>
        </p:txBody>
      </p:sp>
    </p:spTree>
    <p:extLst>
      <p:ext uri="{BB962C8B-B14F-4D97-AF65-F5344CB8AC3E}">
        <p14:creationId xmlns:p14="http://schemas.microsoft.com/office/powerpoint/2010/main" val="706166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000" b="1" dirty="0">
                <a:solidFill>
                  <a:srgbClr val="D29B4B"/>
                </a:solidFill>
                <a:latin typeface="Arial Rounded MT Bold" panose="020F0704030504030204" pitchFamily="34" charset="0"/>
              </a:rPr>
              <a:t>CAMEL CHEESE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en-US" sz="4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Camel Milk Feta: </a:t>
            </a:r>
            <a:r>
              <a:rPr lang="en-US" dirty="0"/>
              <a:t>A tangy, crumbly cheese with a distinctive flavor, often used in salads, pastas, and as a topping.</a:t>
            </a:r>
          </a:p>
          <a:p>
            <a:pPr algn="just"/>
            <a:r>
              <a:rPr lang="en-US" sz="4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Camel Milk Halloumi: </a:t>
            </a:r>
            <a:r>
              <a:rPr lang="en-US" dirty="0"/>
              <a:t>A semi-hard, white cheese with a high melting point, perfect for grilling or frying. It has a mild, salty taste.</a:t>
            </a:r>
          </a:p>
          <a:p>
            <a:pPr algn="just"/>
            <a:r>
              <a:rPr lang="en-US" sz="4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Camel Milk Ricotta: </a:t>
            </a:r>
            <a:r>
              <a:rPr lang="en-US" dirty="0"/>
              <a:t>A soft, creamy cheese ideal for spreads, fillings, and desserts. It has a mild, slightly sweet flavor.</a:t>
            </a:r>
          </a:p>
          <a:p>
            <a:pPr algn="just"/>
            <a:r>
              <a:rPr lang="en-US" sz="4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Camel Milk </a:t>
            </a:r>
            <a:r>
              <a:rPr lang="en-US" sz="40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Labneh</a:t>
            </a:r>
            <a:r>
              <a:rPr lang="en-US" sz="4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dirty="0"/>
              <a:t>A strained yogurt cheese, creamy and tangy. It can be used as a dip, spread, or in various recipes.</a:t>
            </a:r>
          </a:p>
          <a:p>
            <a:pPr algn="just"/>
            <a:r>
              <a:rPr lang="en-US" sz="40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Camel Milk Gouda: </a:t>
            </a:r>
            <a:r>
              <a:rPr lang="en-US" u="sng" dirty="0"/>
              <a:t>A semi-hard cheese with a mild, nutty flavor. It's versatile and can be used in a variety of dishes or enjoyed on its own.</a:t>
            </a:r>
          </a:p>
          <a:p>
            <a:pPr algn="just"/>
            <a:r>
              <a:rPr lang="en-US" sz="4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Camel Milk Camembert/Brie: </a:t>
            </a:r>
            <a:r>
              <a:rPr lang="en-US" dirty="0"/>
              <a:t>Soft, creamy cheeses with a rich, earthy flavor. They are often served as appetizers or on cheese boards.</a:t>
            </a:r>
          </a:p>
          <a:p>
            <a:pPr algn="just"/>
            <a:r>
              <a:rPr lang="en-US" sz="4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Camel Milk Blue Cheese: </a:t>
            </a:r>
            <a:r>
              <a:rPr lang="en-US" dirty="0"/>
              <a:t>A pungent, veined cheese with a strong flavor. It can be used in salads, dressings, or enjoyed on crackers.</a:t>
            </a:r>
          </a:p>
          <a:p>
            <a:pPr algn="just"/>
            <a:r>
              <a:rPr lang="en-US" sz="4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Camel Milk Parmesan: </a:t>
            </a:r>
            <a:r>
              <a:rPr lang="en-US" dirty="0"/>
              <a:t>A hard, aged cheese with a sharp, nutty flavor. It's often grated and used as a topping for pasta dishes.</a:t>
            </a:r>
          </a:p>
          <a:p>
            <a:pPr algn="just"/>
            <a:r>
              <a:rPr lang="en-US" sz="4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Camel Milk Cheddar: </a:t>
            </a:r>
            <a:r>
              <a:rPr lang="en-US" dirty="0"/>
              <a:t>A firm cheese with a rich, full-bodied flavor. It can be sliced, grated, or melted in various recipes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67867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0" r="1039" b="1480"/>
          <a:stretch/>
        </p:blipFill>
        <p:spPr>
          <a:xfrm>
            <a:off x="0" y="-1"/>
            <a:ext cx="12192000" cy="6858001"/>
          </a:xfrm>
        </p:spPr>
      </p:pic>
      <p:sp>
        <p:nvSpPr>
          <p:cNvPr id="5" name="Rectangle 4"/>
          <p:cNvSpPr/>
          <p:nvPr/>
        </p:nvSpPr>
        <p:spPr>
          <a:xfrm>
            <a:off x="8757635" y="3889420"/>
            <a:ext cx="3451538" cy="2176529"/>
          </a:xfrm>
          <a:prstGeom prst="rect">
            <a:avLst/>
          </a:prstGeom>
          <a:solidFill>
            <a:srgbClr val="E8D9B4"/>
          </a:solidFill>
          <a:ln>
            <a:solidFill>
              <a:srgbClr val="E8D9B4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524C35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8989454" y="3870101"/>
            <a:ext cx="2987899" cy="592427"/>
          </a:xfrm>
          <a:prstGeom prst="roundRect">
            <a:avLst/>
          </a:prstGeom>
          <a:solidFill>
            <a:srgbClr val="E5DEBB"/>
          </a:solidFill>
          <a:ln>
            <a:solidFill>
              <a:srgbClr val="B6AD8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n w="22225">
                <a:solidFill>
                  <a:srgbClr val="DCBE22"/>
                </a:solidFill>
                <a:prstDash val="solid"/>
              </a:ln>
              <a:solidFill>
                <a:srgbClr val="DCBE22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/>
            <a:r>
              <a:rPr lang="en-US" sz="3200" b="1" dirty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Camel Pastrami</a:t>
            </a:r>
            <a:endParaRPr lang="fr-FR" sz="3200" b="1" dirty="0">
              <a:ln w="22225">
                <a:solidFill>
                  <a:srgbClr val="C00000"/>
                </a:solidFill>
                <a:prstDash val="solid"/>
              </a:ln>
              <a:solidFill>
                <a:srgbClr val="C00000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/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9758544" y="4662152"/>
            <a:ext cx="184731" cy="707886"/>
          </a:xfrm>
          <a:prstGeom prst="rect">
            <a:avLst/>
          </a:prstGeom>
          <a:solidFill>
            <a:srgbClr val="938A7B"/>
          </a:solidFill>
          <a:ln>
            <a:solidFill>
              <a:srgbClr val="DCBE22"/>
            </a:solidFill>
          </a:ln>
          <a:effectLst>
            <a:softEdge rad="215900"/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endParaRPr lang="fr-FR" sz="4000" b="1" dirty="0">
              <a:ln w="22225">
                <a:solidFill>
                  <a:srgbClr val="DCBE22"/>
                </a:solidFill>
                <a:prstDash val="solid"/>
              </a:ln>
              <a:solidFill>
                <a:srgbClr val="DCBE22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8989454" y="4462528"/>
            <a:ext cx="29878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C00000"/>
                </a:solidFill>
                <a:latin typeface="Georgia" panose="02040502050405020303" pitchFamily="18" charset="0"/>
              </a:rPr>
              <a:t>PASTOURMA FROM CAMEL MEAT IN SLICES SARY 100GR. </a:t>
            </a:r>
          </a:p>
          <a:p>
            <a:pPr algn="ctr"/>
            <a:endParaRPr lang="en-US" sz="1200" dirty="0">
              <a:solidFill>
                <a:srgbClr val="C00000"/>
              </a:solidFill>
              <a:latin typeface="Georgia" panose="02040502050405020303" pitchFamily="18" charset="0"/>
            </a:endParaRPr>
          </a:p>
          <a:p>
            <a:pPr algn="ctr"/>
            <a:r>
              <a:rPr lang="en-US" sz="1200" dirty="0">
                <a:solidFill>
                  <a:srgbClr val="C00000"/>
                </a:solidFill>
                <a:latin typeface="Georgia" panose="02040502050405020303" pitchFamily="18" charset="0"/>
              </a:rPr>
              <a:t>Pure ingredients, </a:t>
            </a:r>
          </a:p>
          <a:p>
            <a:pPr algn="ctr"/>
            <a:endParaRPr lang="en-US" sz="1200" dirty="0">
              <a:solidFill>
                <a:srgbClr val="C00000"/>
              </a:solidFill>
              <a:latin typeface="Georgia" panose="02040502050405020303" pitchFamily="18" charset="0"/>
            </a:endParaRPr>
          </a:p>
          <a:p>
            <a:pPr algn="ctr"/>
            <a:r>
              <a:rPr lang="en-US" sz="1200" dirty="0" err="1">
                <a:solidFill>
                  <a:srgbClr val="C00000"/>
                </a:solidFill>
                <a:latin typeface="Georgia" panose="02040502050405020303" pitchFamily="18" charset="0"/>
              </a:rPr>
              <a:t>Pastourma</a:t>
            </a:r>
            <a:r>
              <a:rPr lang="en-US" sz="1200" dirty="0">
                <a:solidFill>
                  <a:srgbClr val="C00000"/>
                </a:solidFill>
                <a:latin typeface="Georgia" panose="02040502050405020303" pitchFamily="18" charset="0"/>
              </a:rPr>
              <a:t> of camel meat is scarce. </a:t>
            </a:r>
          </a:p>
          <a:p>
            <a:pPr algn="ctr"/>
            <a:r>
              <a:rPr lang="en-US" sz="1200" dirty="0">
                <a:solidFill>
                  <a:srgbClr val="C00000"/>
                </a:solidFill>
                <a:latin typeface="Georgia" panose="02040502050405020303" pitchFamily="18" charset="0"/>
              </a:rPr>
              <a:t>It is a light red meat and extremely tender and delicious. </a:t>
            </a:r>
          </a:p>
        </p:txBody>
      </p:sp>
    </p:spTree>
    <p:extLst>
      <p:ext uri="{BB962C8B-B14F-4D97-AF65-F5344CB8AC3E}">
        <p14:creationId xmlns:p14="http://schemas.microsoft.com/office/powerpoint/2010/main" val="1339957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000" b="1" dirty="0">
                <a:solidFill>
                  <a:srgbClr val="D29B4B"/>
                </a:solidFill>
                <a:latin typeface="Arial Rounded MT Bold" panose="020F0704030504030204" pitchFamily="34" charset="0"/>
              </a:rPr>
              <a:t>CAMEL COLD CUTS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sz="3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Camel Salami: </a:t>
            </a:r>
            <a:r>
              <a:rPr lang="en-US" dirty="0"/>
              <a:t>Ground camel meat mixed with spices, cured, and dried. It can have a robust, slightly gamey flavor.</a:t>
            </a:r>
          </a:p>
          <a:p>
            <a:pPr algn="just"/>
            <a:r>
              <a:rPr lang="en-US" sz="30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Camel Pastrami: </a:t>
            </a:r>
            <a:r>
              <a:rPr lang="en-US" u="sng" dirty="0"/>
              <a:t>Thin slices of camel meat, seasoned with herbs and spices, then smoked or air-dried. It offers a smoky, savory taste.</a:t>
            </a:r>
          </a:p>
          <a:p>
            <a:pPr algn="just"/>
            <a:r>
              <a:rPr lang="en-US" sz="3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Camel Bresaola: </a:t>
            </a:r>
            <a:r>
              <a:rPr lang="en-US" dirty="0"/>
              <a:t>Lean camel meat, air-dried, and seasoned with a mixture of herbs and spices. It has a tender, slightly gamey flavor.</a:t>
            </a:r>
          </a:p>
          <a:p>
            <a:pPr algn="just"/>
            <a:r>
              <a:rPr lang="en-US" sz="3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Camel Prosciutto: </a:t>
            </a:r>
            <a:r>
              <a:rPr lang="en-US" dirty="0"/>
              <a:t>Salted and air-dried camel meat, often served thinly sliced. It can have a rich, intense flavor.</a:t>
            </a:r>
          </a:p>
          <a:p>
            <a:pPr algn="just"/>
            <a:r>
              <a:rPr lang="en-US" sz="3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Camel Jerky: </a:t>
            </a:r>
            <a:r>
              <a:rPr lang="en-US" dirty="0"/>
              <a:t>Thin strips of camel meat that are seasoned and dried. It's a convenient, high-protein snack option.</a:t>
            </a:r>
          </a:p>
          <a:p>
            <a:pPr algn="just"/>
            <a:r>
              <a:rPr lang="en-US" sz="3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Camel Pepperoni: </a:t>
            </a:r>
            <a:r>
              <a:rPr lang="en-US" dirty="0"/>
              <a:t>Spiced and smoked camel sausage, typically used as a pizza topping. It can add a zesty, slightly spicy kick.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47962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</TotalTime>
  <Words>728</Words>
  <Application>Microsoft Office PowerPoint</Application>
  <PresentationFormat>Grand écran</PresentationFormat>
  <Paragraphs>112</Paragraphs>
  <Slides>18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Office Theme</vt:lpstr>
      <vt:lpstr>BIOCAMEL</vt:lpstr>
      <vt:lpstr>Introduction to BioCamel</vt:lpstr>
      <vt:lpstr>Meeting the Demand for Nutritious and Unique Food</vt:lpstr>
      <vt:lpstr>Introducing BioCamel</vt:lpstr>
      <vt:lpstr>Value Proposition of BioCamel</vt:lpstr>
      <vt:lpstr>Présentation PowerPoint</vt:lpstr>
      <vt:lpstr>CAMEL CHEESE</vt:lpstr>
      <vt:lpstr>Présentation PowerPoint</vt:lpstr>
      <vt:lpstr>CAMEL COLD CUTS</vt:lpstr>
      <vt:lpstr>Target Audience for BioCamel</vt:lpstr>
      <vt:lpstr>Distribution Channels for BioCamel</vt:lpstr>
      <vt:lpstr>Revenue Streams for BioCamel</vt:lpstr>
      <vt:lpstr>Core Activities of BioCamel</vt:lpstr>
      <vt:lpstr>Critical Resources for BioCamel</vt:lpstr>
      <vt:lpstr>Cost Structure for BioCamel</vt:lpstr>
      <vt:lpstr>Shaping the Future of Healthy Eating with BioCamel</vt:lpstr>
      <vt:lpstr>Présentation PowerPoint</vt:lpstr>
      <vt:lpstr>Questions and Answers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BIOCAMEL</dc:title>
  <dc:creator>ADM</dc:creator>
  <cp:lastModifiedBy>agric.oussama@outlook.fr</cp:lastModifiedBy>
  <cp:revision>45</cp:revision>
  <dcterms:created xsi:type="dcterms:W3CDTF">2023-11-03T19:22:38Z</dcterms:created>
  <dcterms:modified xsi:type="dcterms:W3CDTF">2024-01-30T12:57:21Z</dcterms:modified>
</cp:coreProperties>
</file>