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15"/>
  </p:notesMasterIdLst>
  <p:sldIdLst>
    <p:sldId id="346" r:id="rId3"/>
    <p:sldId id="343" r:id="rId4"/>
    <p:sldId id="345" r:id="rId5"/>
    <p:sldId id="320" r:id="rId6"/>
    <p:sldId id="273" r:id="rId7"/>
    <p:sldId id="316" r:id="rId8"/>
    <p:sldId id="335" r:id="rId9"/>
    <p:sldId id="274" r:id="rId10"/>
    <p:sldId id="341" r:id="rId11"/>
    <p:sldId id="336" r:id="rId12"/>
    <p:sldId id="342" r:id="rId13"/>
    <p:sldId id="329" r:id="rId14"/>
  </p:sldIdLst>
  <p:sldSz cx="18288000" cy="10287000"/>
  <p:notesSz cx="6858000" cy="9144000"/>
  <p:embeddedFontLs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Brush Script MT" panose="03060802040406070304" pitchFamily="66" charset="0"/>
      <p:italic r:id="rId20"/>
    </p:embeddedFont>
    <p:embeddedFont>
      <p:font typeface="Helvetica Neue Light" panose="020B0604020202020204" charset="0"/>
      <p:regular r:id="rId21"/>
      <p:bold r:id="rId22"/>
      <p:italic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Open Sans Bold" panose="020B0806030504020204" charset="0"/>
      <p:regular r:id="rId29"/>
      <p:bold r:id="rId30"/>
      <p:italic r:id="rId31"/>
    </p:embeddedFont>
    <p:embeddedFont>
      <p:font typeface="Open Sans Extra Bold" panose="020B060402020202020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54F0B0-0DE8-4CD2-9BF5-0799197F49AB}">
          <p14:sldIdLst>
            <p14:sldId id="346"/>
            <p14:sldId id="343"/>
            <p14:sldId id="345"/>
            <p14:sldId id="320"/>
            <p14:sldId id="273"/>
            <p14:sldId id="316"/>
            <p14:sldId id="335"/>
            <p14:sldId id="274"/>
            <p14:sldId id="341"/>
            <p14:sldId id="336"/>
          </p14:sldIdLst>
        </p14:section>
        <p14:section name="Untitled Section" id="{3984DBA4-F661-49D5-A2A8-E3529BF358F9}">
          <p14:sldIdLst>
            <p14:sldId id="342"/>
            <p14:sldId id="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6D6"/>
    <a:srgbClr val="3D4A33"/>
    <a:srgbClr val="00A85A"/>
    <a:srgbClr val="299740"/>
    <a:srgbClr val="255131"/>
    <a:srgbClr val="387849"/>
    <a:srgbClr val="9BD1A9"/>
    <a:srgbClr val="5B9B42"/>
    <a:srgbClr val="0070C0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5274" autoAdjust="0"/>
  </p:normalViewPr>
  <p:slideViewPr>
    <p:cSldViewPr>
      <p:cViewPr varScale="1">
        <p:scale>
          <a:sx n="55" d="100"/>
          <a:sy n="55" d="100"/>
        </p:scale>
        <p:origin x="82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71F95-CB08-44A5-86E1-AB82000CA3BA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11F22-B312-4C5C-9BAB-E2584319D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9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921deb55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g8921deb559_0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. I'm thrilled to introduce you to </a:t>
            </a:r>
            <a:r>
              <a:rPr lang="en-US" dirty="0" err="1"/>
              <a:t>NanoDrop</a:t>
            </a:r>
            <a:r>
              <a:rPr lang="en-US" dirty="0"/>
              <a:t>, a groundbreaking solution that promises </a:t>
            </a:r>
            <a:r>
              <a:rPr lang="en-US" b="1" dirty="0"/>
              <a:t>"New Life with Each Drop."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900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538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Google Shape;2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3193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C8EE4-44B5-7A60-1387-8552FE226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AA0F7E-29DE-E48F-AE97-063DF6406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94C3BF-5752-9475-B384-E5D975785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6C85E-B639-0604-67BA-DAEE0232D6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9A6AF-AEBC-4C84-A566-1AB52195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11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selling price for 1 kg of spool is 1200 Rs with a profit margin of 60%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981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Google Shape;2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3500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So, why savvy engineers, We are a dynamic and growing team possessing 30+ years of technical and non-technical expertise…myself </a:t>
            </a:r>
            <a:r>
              <a:rPr lang="en-US" dirty="0" err="1"/>
              <a:t>M.Muaz</a:t>
            </a:r>
            <a:r>
              <a:rPr lang="en-US" dirty="0"/>
              <a:t> who is Director and CEO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7246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4" name="Google Shape;45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2264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6544638-AB73-44A5-A661-D0CADB6BEDFA}"/>
              </a:ext>
            </a:extLst>
          </p:cNvPr>
          <p:cNvSpPr/>
          <p:nvPr userDrawn="1"/>
        </p:nvSpPr>
        <p:spPr>
          <a:xfrm>
            <a:off x="480060" y="480060"/>
            <a:ext cx="17327880" cy="932688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1371566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142F03C-A5E1-40E2-9B2A-A313275CDF7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49999" y="495775"/>
            <a:ext cx="8956991" cy="9295188"/>
          </a:xfrm>
          <a:custGeom>
            <a:avLst/>
            <a:gdLst>
              <a:gd name="connsiteX0" fmla="*/ 5249095 w 5971326"/>
              <a:gd name="connsiteY0" fmla="*/ 3620146 h 6196792"/>
              <a:gd name="connsiteX1" fmla="*/ 5971326 w 5971326"/>
              <a:gd name="connsiteY1" fmla="*/ 4769904 h 6196792"/>
              <a:gd name="connsiteX2" fmla="*/ 5971326 w 5971326"/>
              <a:gd name="connsiteY2" fmla="*/ 6196792 h 6196792"/>
              <a:gd name="connsiteX3" fmla="*/ 3892576 w 5971326"/>
              <a:gd name="connsiteY3" fmla="*/ 6196792 h 6196792"/>
              <a:gd name="connsiteX4" fmla="*/ 3772363 w 5971326"/>
              <a:gd name="connsiteY4" fmla="*/ 6005419 h 6196792"/>
              <a:gd name="connsiteX5" fmla="*/ 5968925 w 5971326"/>
              <a:gd name="connsiteY5" fmla="*/ 2457447 h 6196792"/>
              <a:gd name="connsiteX6" fmla="*/ 5968925 w 5971326"/>
              <a:gd name="connsiteY6" fmla="*/ 4426389 h 6196792"/>
              <a:gd name="connsiteX7" fmla="*/ 5356099 w 5971326"/>
              <a:gd name="connsiteY7" fmla="*/ 3447305 h 6196792"/>
              <a:gd name="connsiteX8" fmla="*/ 3188084 w 5971326"/>
              <a:gd name="connsiteY8" fmla="*/ 0 h 6196792"/>
              <a:gd name="connsiteX9" fmla="*/ 5968925 w 5971326"/>
              <a:gd name="connsiteY9" fmla="*/ 0 h 6196792"/>
              <a:gd name="connsiteX10" fmla="*/ 5968925 w 5971326"/>
              <a:gd name="connsiteY10" fmla="*/ 2122732 h 6196792"/>
              <a:gd name="connsiteX11" fmla="*/ 5251921 w 5971326"/>
              <a:gd name="connsiteY11" fmla="*/ 3280863 h 6196792"/>
              <a:gd name="connsiteX12" fmla="*/ 5251921 w 5971326"/>
              <a:gd name="connsiteY12" fmla="*/ 3280864 h 6196792"/>
              <a:gd name="connsiteX13" fmla="*/ 5250467 w 5971326"/>
              <a:gd name="connsiteY13" fmla="*/ 3283213 h 6196792"/>
              <a:gd name="connsiteX14" fmla="*/ 3398748 w 5971326"/>
              <a:gd name="connsiteY14" fmla="*/ 335366 h 6196792"/>
              <a:gd name="connsiteX15" fmla="*/ 3405602 w 5971326"/>
              <a:gd name="connsiteY15" fmla="*/ 331076 h 6196792"/>
              <a:gd name="connsiteX16" fmla="*/ 3405601 w 5971326"/>
              <a:gd name="connsiteY16" fmla="*/ 331075 h 6196792"/>
              <a:gd name="connsiteX17" fmla="*/ 3398747 w 5971326"/>
              <a:gd name="connsiteY17" fmla="*/ 335365 h 6196792"/>
              <a:gd name="connsiteX18" fmla="*/ 0 w 5971326"/>
              <a:gd name="connsiteY18" fmla="*/ 0 h 6196792"/>
              <a:gd name="connsiteX19" fmla="*/ 2975065 w 5971326"/>
              <a:gd name="connsiteY19" fmla="*/ 0 h 6196792"/>
              <a:gd name="connsiteX20" fmla="*/ 5144732 w 5971326"/>
              <a:gd name="connsiteY20" fmla="*/ 3454004 h 6196792"/>
              <a:gd name="connsiteX21" fmla="*/ 3667999 w 5971326"/>
              <a:gd name="connsiteY21" fmla="*/ 5839276 h 619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71326" h="6196792">
                <a:moveTo>
                  <a:pt x="5249095" y="3620146"/>
                </a:moveTo>
                <a:lnTo>
                  <a:pt x="5971326" y="4769904"/>
                </a:lnTo>
                <a:lnTo>
                  <a:pt x="5971326" y="6196792"/>
                </a:lnTo>
                <a:lnTo>
                  <a:pt x="3892576" y="6196792"/>
                </a:lnTo>
                <a:lnTo>
                  <a:pt x="3772363" y="6005419"/>
                </a:lnTo>
                <a:close/>
                <a:moveTo>
                  <a:pt x="5968925" y="2457447"/>
                </a:moveTo>
                <a:lnTo>
                  <a:pt x="5968925" y="4426389"/>
                </a:lnTo>
                <a:lnTo>
                  <a:pt x="5356099" y="3447305"/>
                </a:lnTo>
                <a:close/>
                <a:moveTo>
                  <a:pt x="3188084" y="0"/>
                </a:moveTo>
                <a:lnTo>
                  <a:pt x="5968925" y="0"/>
                </a:lnTo>
                <a:lnTo>
                  <a:pt x="5968925" y="2122732"/>
                </a:lnTo>
                <a:lnTo>
                  <a:pt x="5251921" y="3280863"/>
                </a:lnTo>
                <a:lnTo>
                  <a:pt x="5251921" y="3280864"/>
                </a:lnTo>
                <a:lnTo>
                  <a:pt x="5250467" y="3283213"/>
                </a:lnTo>
                <a:lnTo>
                  <a:pt x="3398748" y="335366"/>
                </a:lnTo>
                <a:lnTo>
                  <a:pt x="3405602" y="331076"/>
                </a:lnTo>
                <a:lnTo>
                  <a:pt x="3405601" y="331075"/>
                </a:lnTo>
                <a:lnTo>
                  <a:pt x="3398747" y="335365"/>
                </a:lnTo>
                <a:close/>
                <a:moveTo>
                  <a:pt x="0" y="0"/>
                </a:moveTo>
                <a:lnTo>
                  <a:pt x="2975065" y="0"/>
                </a:lnTo>
                <a:lnTo>
                  <a:pt x="5144732" y="3454004"/>
                </a:lnTo>
                <a:lnTo>
                  <a:pt x="3667999" y="5839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1EA2-41CE-4F97-BCC4-DA971FE29212}" type="datetime1">
              <a:rPr lang="en-US" smtClean="0">
                <a:solidFill>
                  <a:srgbClr val="141615">
                    <a:tint val="75000"/>
                  </a:srgbClr>
                </a:solidFill>
              </a:rPr>
              <a:pPr/>
              <a:t>2/27/2026</a:t>
            </a:fld>
            <a:endParaRPr lang="en-US">
              <a:solidFill>
                <a:srgbClr val="141615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1615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27122-DD58-4B2A-BC02-A0C1482E4B6E}" type="slidenum">
              <a:rPr lang="en-US" smtClean="0">
                <a:solidFill>
                  <a:srgbClr val="14161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4161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55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(1)">
  <p:cSld name="Basic (1)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5330985" y="3944302"/>
            <a:ext cx="4257825" cy="239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342900" lvl="0" indent="-17145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700"/>
              <a:buFont typeface="Open Sans"/>
              <a:buNone/>
              <a:defRPr sz="1275">
                <a:solidFill>
                  <a:srgbClr val="8B8C8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685800" lvl="1" indent="-17145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700"/>
              <a:buFont typeface="Open Sans"/>
              <a:buNone/>
              <a:defRPr sz="1275">
                <a:solidFill>
                  <a:srgbClr val="8B8C8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028700" lvl="2" indent="-17145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700"/>
              <a:buFont typeface="Open Sans"/>
              <a:buNone/>
              <a:defRPr sz="1275">
                <a:solidFill>
                  <a:srgbClr val="8B8C8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lvl="3" indent="-17145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700"/>
              <a:buFont typeface="Open Sans"/>
              <a:buNone/>
              <a:defRPr sz="1275">
                <a:solidFill>
                  <a:srgbClr val="8B8C8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714500" lvl="4" indent="-17145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700"/>
              <a:buFont typeface="Open Sans"/>
              <a:buNone/>
              <a:defRPr sz="1275">
                <a:solidFill>
                  <a:srgbClr val="8B8C8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057400" lvl="5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2400300" lvl="6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2743200" lvl="7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3086100" lvl="8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1404395" y="3980951"/>
            <a:ext cx="3151832" cy="232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474F"/>
              </a:buClr>
              <a:buSzPts val="7000"/>
              <a:buFont typeface="Helvetica Neue"/>
              <a:buNone/>
              <a:defRPr sz="5250" b="0" i="0">
                <a:solidFill>
                  <a:srgbClr val="44474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382711" y="1225131"/>
            <a:ext cx="774381" cy="81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6500"/>
              <a:buFont typeface="Helvetica Neue"/>
              <a:buNone/>
              <a:defRPr sz="4875" b="0" i="0">
                <a:solidFill>
                  <a:srgbClr val="EEEEEE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6500"/>
              <a:buFont typeface="Helvetica Neue"/>
              <a:buNone/>
              <a:defRPr sz="4875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6500"/>
              <a:buFont typeface="Helvetica Neue"/>
              <a:buNone/>
              <a:defRPr sz="4875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6500"/>
              <a:buFont typeface="Helvetica Neue"/>
              <a:buNone/>
              <a:defRPr sz="4875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6500"/>
              <a:buFont typeface="Helvetica Neue"/>
              <a:buNone/>
              <a:defRPr sz="4875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6500"/>
              <a:buFont typeface="Helvetica Neue"/>
              <a:buNone/>
              <a:defRPr sz="4875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6500"/>
              <a:buFont typeface="Helvetica Neue"/>
              <a:buNone/>
              <a:defRPr sz="4875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6500"/>
              <a:buFont typeface="Helvetica Neue"/>
              <a:buNone/>
              <a:defRPr sz="4875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6500"/>
              <a:buFont typeface="Helvetica Neue"/>
              <a:buNone/>
              <a:defRPr sz="4875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67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1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839200" y="9258300"/>
            <a:ext cx="4267200" cy="55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900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900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900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900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900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900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900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900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900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94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 &amp; Sub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1333500" y="1724025"/>
            <a:ext cx="15621000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1333500" y="5305425"/>
            <a:ext cx="15621000" cy="119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/>
            </a:lvl2pPr>
            <a:lvl3pPr marL="1028700" lvl="2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/>
            </a:lvl3pPr>
            <a:lvl4pPr marL="1371600" lvl="3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/>
            </a:lvl4pPr>
            <a:lvl5pPr marL="1714500" lvl="4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/>
            </a:lvl5pPr>
            <a:lvl6pPr marL="2057400" lvl="5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2400300" lvl="6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2743200" lvl="7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3086100" lvl="8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 dirty="0"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969273" y="9810751"/>
            <a:ext cx="339929" cy="34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>
                <a:latin typeface="Arial Narrow" panose="020B0604020202020204" pitchFamily="34" charset="0"/>
                <a:ea typeface="Helvetica Neue Light"/>
                <a:cs typeface="Arial Narrow" panose="020B0604020202020204" pitchFamily="34" charset="0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22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>
            <a:spLocks noGrp="1"/>
          </p:cNvSpPr>
          <p:nvPr>
            <p:ph type="pic" idx="2"/>
          </p:nvPr>
        </p:nvSpPr>
        <p:spPr>
          <a:xfrm>
            <a:off x="2344476" y="504825"/>
            <a:ext cx="13601701" cy="6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476250" y="7134225"/>
            <a:ext cx="17335500" cy="150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476250" y="8582025"/>
            <a:ext cx="17335500" cy="119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/>
            </a:lvl2pPr>
            <a:lvl3pPr marL="1028700" lvl="2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/>
            </a:lvl3pPr>
            <a:lvl4pPr marL="1371600" lvl="3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/>
            </a:lvl4pPr>
            <a:lvl5pPr marL="1714500" lvl="4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/>
            </a:lvl5pPr>
            <a:lvl6pPr marL="2057400" lvl="5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2400300" lvl="6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2743200" lvl="7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3086100" lvl="8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 dirty="0"/>
          </a:p>
        </p:txBody>
      </p:sp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8969273" y="9810751"/>
            <a:ext cx="339929" cy="34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>
                <a:latin typeface="Arial Narrow" panose="020B0604020202020204" pitchFamily="34" charset="0"/>
                <a:ea typeface="Helvetica Neue Light"/>
                <a:cs typeface="Arial Narrow" panose="020B0604020202020204" pitchFamily="34" charset="0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002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333500" y="3400425"/>
            <a:ext cx="15621000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969273" y="9810751"/>
            <a:ext cx="339929" cy="34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>
                <a:latin typeface="Arial Narrow" panose="020B0604020202020204" pitchFamily="34" charset="0"/>
                <a:ea typeface="Helvetica Neue Light"/>
                <a:cs typeface="Arial Narrow" panose="020B0604020202020204" pitchFamily="34" charset="0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587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>
            <a:spLocks noGrp="1"/>
          </p:cNvSpPr>
          <p:nvPr>
            <p:ph type="pic" idx="2"/>
          </p:nvPr>
        </p:nvSpPr>
        <p:spPr>
          <a:xfrm>
            <a:off x="9874485" y="714375"/>
            <a:ext cx="7143751" cy="860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1238250" y="714375"/>
            <a:ext cx="7667625" cy="416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6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1238250" y="4895850"/>
            <a:ext cx="7667625" cy="429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/>
            </a:lvl2pPr>
            <a:lvl3pPr marL="1028700" lvl="2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/>
            </a:lvl3pPr>
            <a:lvl4pPr marL="1371600" lvl="3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/>
            </a:lvl4pPr>
            <a:lvl5pPr marL="1714500" lvl="4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4050"/>
            </a:lvl5pPr>
            <a:lvl6pPr marL="2057400" lvl="5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2400300" lvl="6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2743200" lvl="7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3086100" lvl="8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969273" y="9810751"/>
            <a:ext cx="339929" cy="34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>
                <a:latin typeface="Arial Narrow" panose="020B0604020202020204" pitchFamily="34" charset="0"/>
                <a:ea typeface="Helvetica Neue Light"/>
                <a:cs typeface="Arial Narrow" panose="020B0604020202020204" pitchFamily="34" charset="0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587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1266826" y="266700"/>
            <a:ext cx="15754349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8969273" y="9810751"/>
            <a:ext cx="339929" cy="34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>
                <a:latin typeface="Arial Narrow" panose="020B0604020202020204" pitchFamily="34" charset="0"/>
                <a:ea typeface="Helvetica Neue Light"/>
                <a:cs typeface="Arial Narrow" panose="020B0604020202020204" pitchFamily="34" charset="0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1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9877425" y="2362200"/>
            <a:ext cx="7143750" cy="6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1266826" y="266700"/>
            <a:ext cx="15754349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1266825" y="2362200"/>
            <a:ext cx="7667625" cy="6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L="342900" lvl="0" indent="-397669" algn="l">
              <a:lnSpc>
                <a:spcPct val="10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285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397669" algn="l">
              <a:lnSpc>
                <a:spcPct val="10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2850"/>
            </a:lvl2pPr>
            <a:lvl3pPr marL="1028700" lvl="2" indent="-397669" algn="l">
              <a:lnSpc>
                <a:spcPct val="10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2850"/>
            </a:lvl3pPr>
            <a:lvl4pPr marL="1371600" lvl="3" indent="-397669" algn="l">
              <a:lnSpc>
                <a:spcPct val="10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2850"/>
            </a:lvl4pPr>
            <a:lvl5pPr marL="1714500" lvl="4" indent="-397669" algn="l">
              <a:lnSpc>
                <a:spcPct val="10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2850"/>
            </a:lvl5pPr>
            <a:lvl6pPr marL="2057400" lvl="5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2400300" lvl="6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2743200" lvl="7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3086100" lvl="8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 dirty="0"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969273" y="9810751"/>
            <a:ext cx="339929" cy="34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>
                <a:latin typeface="Arial Narrow" panose="020B0604020202020204" pitchFamily="34" charset="0"/>
                <a:ea typeface="Helvetica Neue Light"/>
                <a:cs typeface="Arial Narrow" panose="020B0604020202020204" pitchFamily="34" charset="0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35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1266826" y="1333500"/>
            <a:ext cx="15754349" cy="7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L="342900" lvl="0" indent="-457200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457200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3600"/>
            </a:lvl2pPr>
            <a:lvl3pPr marL="1028700" lvl="2" indent="-457200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3600"/>
            </a:lvl3pPr>
            <a:lvl4pPr marL="1371600" lvl="3" indent="-457200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3600"/>
            </a:lvl4pPr>
            <a:lvl5pPr marL="1714500" lvl="4" indent="-457200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3600"/>
            </a:lvl5pPr>
            <a:lvl6pPr marL="2057400" lvl="5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2400300" lvl="6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2743200" lvl="7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3086100" lvl="8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 dirty="0"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969273" y="9810751"/>
            <a:ext cx="339929" cy="34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>
                <a:latin typeface="Arial Narrow" panose="020B0604020202020204" pitchFamily="34" charset="0"/>
                <a:ea typeface="Helvetica Neue Light"/>
                <a:cs typeface="Arial Narrow" panose="020B0604020202020204" pitchFamily="34" charset="0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64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>
            <a:spLocks noGrp="1"/>
          </p:cNvSpPr>
          <p:nvPr>
            <p:ph type="pic" idx="2"/>
          </p:nvPr>
        </p:nvSpPr>
        <p:spPr>
          <a:xfrm>
            <a:off x="11820525" y="5286375"/>
            <a:ext cx="5553075" cy="416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89" name="Google Shape;89;p20"/>
          <p:cNvSpPr>
            <a:spLocks noGrp="1"/>
          </p:cNvSpPr>
          <p:nvPr>
            <p:ph type="pic" idx="3"/>
          </p:nvPr>
        </p:nvSpPr>
        <p:spPr>
          <a:xfrm>
            <a:off x="11820525" y="847725"/>
            <a:ext cx="5553075" cy="416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90" name="Google Shape;90;p20"/>
          <p:cNvSpPr>
            <a:spLocks noGrp="1"/>
          </p:cNvSpPr>
          <p:nvPr>
            <p:ph type="pic" idx="4"/>
          </p:nvPr>
        </p:nvSpPr>
        <p:spPr>
          <a:xfrm>
            <a:off x="904875" y="847725"/>
            <a:ext cx="10629900" cy="860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8969273" y="9810751"/>
            <a:ext cx="339929" cy="34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>
                <a:latin typeface="Arial Narrow" panose="020B0604020202020204" pitchFamily="34" charset="0"/>
                <a:ea typeface="Helvetica Neue Light"/>
                <a:cs typeface="Arial Narrow" panose="020B0604020202020204" pitchFamily="34" charset="0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84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body" idx="1"/>
          </p:nvPr>
        </p:nvSpPr>
        <p:spPr>
          <a:xfrm>
            <a:off x="1790700" y="6715125"/>
            <a:ext cx="14716125" cy="439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marL="1028700" lvl="2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marL="1371600" lvl="3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marL="1714500" lvl="4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marL="2057400" lvl="5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2400300" lvl="6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2743200" lvl="7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3086100" lvl="8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 dirty="0"/>
          </a:p>
        </p:txBody>
      </p:sp>
      <p:sp>
        <p:nvSpPr>
          <p:cNvPr id="94" name="Google Shape;94;p21"/>
          <p:cNvSpPr txBox="1">
            <a:spLocks noGrp="1"/>
          </p:cNvSpPr>
          <p:nvPr>
            <p:ph type="body" idx="2"/>
          </p:nvPr>
        </p:nvSpPr>
        <p:spPr>
          <a:xfrm>
            <a:off x="1790700" y="4557713"/>
            <a:ext cx="14716125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3600" b="0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685800" lvl="1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marL="1028700" lvl="2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marL="1371600" lvl="3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marL="1714500" lvl="4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marL="2057400" lvl="5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2400300" lvl="6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2743200" lvl="7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3086100" lvl="8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8969273" y="9810751"/>
            <a:ext cx="339929" cy="34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>
                <a:latin typeface="Arial Narrow" panose="020B0604020202020204" pitchFamily="34" charset="0"/>
                <a:ea typeface="Helvetica Neue Light"/>
                <a:cs typeface="Arial Narrow" panose="020B0604020202020204" pitchFamily="34" charset="0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1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98" name="Google Shape;98;p22"/>
          <p:cNvSpPr txBox="1">
            <a:spLocks noGrp="1"/>
          </p:cNvSpPr>
          <p:nvPr>
            <p:ph type="sldNum" idx="12"/>
          </p:nvPr>
        </p:nvSpPr>
        <p:spPr>
          <a:xfrm>
            <a:off x="8969273" y="9810751"/>
            <a:ext cx="339929" cy="34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>
                <a:latin typeface="Arial Narrow" panose="020B0604020202020204" pitchFamily="34" charset="0"/>
                <a:ea typeface="Helvetica Neue Light"/>
                <a:cs typeface="Arial Narrow" panose="020B0604020202020204" pitchFamily="34" charset="0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733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>
            <a:spLocks noGrp="1"/>
          </p:cNvSpPr>
          <p:nvPr>
            <p:ph type="sldNum" idx="12"/>
          </p:nvPr>
        </p:nvSpPr>
        <p:spPr>
          <a:xfrm>
            <a:off x="8969273" y="9810751"/>
            <a:ext cx="339929" cy="34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>
                <a:latin typeface="Arial Narrow" panose="020B0604020202020204" pitchFamily="34" charset="0"/>
                <a:ea typeface="Helvetica Neue Light"/>
                <a:cs typeface="Arial Narrow" panose="020B0604020202020204" pitchFamily="34" charset="0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145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 (2)">
  <p:cSld name="About (2)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body" idx="1"/>
          </p:nvPr>
        </p:nvSpPr>
        <p:spPr>
          <a:xfrm>
            <a:off x="5410860" y="5940555"/>
            <a:ext cx="7466280" cy="1346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/>
          <a:lstStyle>
            <a:lvl1pPr marL="342900" lvl="0" indent="-17145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700"/>
              <a:buFont typeface="Open Sans"/>
              <a:buNone/>
              <a:defRPr sz="1275">
                <a:solidFill>
                  <a:srgbClr val="8B8C8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685800" lvl="1" indent="-17145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700"/>
              <a:buFont typeface="Open Sans"/>
              <a:buNone/>
              <a:defRPr sz="1275">
                <a:solidFill>
                  <a:srgbClr val="8B8C8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028700" lvl="2" indent="-17145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700"/>
              <a:buFont typeface="Open Sans"/>
              <a:buNone/>
              <a:defRPr sz="1275">
                <a:solidFill>
                  <a:srgbClr val="8B8C8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lvl="3" indent="-17145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700"/>
              <a:buFont typeface="Open Sans"/>
              <a:buNone/>
              <a:defRPr sz="1275">
                <a:solidFill>
                  <a:srgbClr val="8B8C8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714500" lvl="4" indent="-17145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700"/>
              <a:buFont typeface="Open Sans"/>
              <a:buNone/>
              <a:defRPr sz="1275">
                <a:solidFill>
                  <a:srgbClr val="8B8C8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057400" lvl="5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2400300" lvl="6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2743200" lvl="7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3086100" lvl="8" indent="-278606" algn="l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/>
          <p:nvPr/>
        </p:nvSpPr>
        <p:spPr>
          <a:xfrm>
            <a:off x="4304" y="1423691"/>
            <a:ext cx="18279394" cy="3672477"/>
          </a:xfrm>
          <a:prstGeom prst="rect">
            <a:avLst/>
          </a:prstGeom>
          <a:gradFill>
            <a:gsLst>
              <a:gs pos="0">
                <a:srgbClr val="90ABBF"/>
              </a:gs>
              <a:gs pos="14453">
                <a:srgbClr val="90ABBF"/>
              </a:gs>
              <a:gs pos="61479">
                <a:srgbClr val="D5E0EB"/>
              </a:gs>
              <a:gs pos="100000">
                <a:srgbClr val="D1DDE7"/>
              </a:gs>
            </a:gsLst>
            <a:lin ang="12471172" scaled="0"/>
          </a:gra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225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4304" y="1423688"/>
            <a:ext cx="18279394" cy="3672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105" name="Google Shape;105;p24"/>
          <p:cNvSpPr txBox="1">
            <a:spLocks noGrp="1"/>
          </p:cNvSpPr>
          <p:nvPr>
            <p:ph type="title"/>
          </p:nvPr>
        </p:nvSpPr>
        <p:spPr>
          <a:xfrm>
            <a:off x="6037991" y="2800844"/>
            <a:ext cx="6212018" cy="918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Helvetica Neue"/>
              <a:buNone/>
              <a:defRPr sz="5250" b="0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24"/>
          <p:cNvSpPr txBox="1">
            <a:spLocks noGrp="1"/>
          </p:cNvSpPr>
          <p:nvPr>
            <p:ph type="sldNum" idx="12"/>
          </p:nvPr>
        </p:nvSpPr>
        <p:spPr>
          <a:xfrm>
            <a:off x="5815040" y="6185859"/>
            <a:ext cx="1039249" cy="110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9000"/>
              <a:buFont typeface="Helvetica Neue"/>
              <a:buNone/>
              <a:defRPr sz="6750" b="0" i="0">
                <a:solidFill>
                  <a:srgbClr val="EEEEEE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9000"/>
              <a:buFont typeface="Helvetica Neue"/>
              <a:buNone/>
              <a:defRPr sz="6750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9000"/>
              <a:buFont typeface="Helvetica Neue"/>
              <a:buNone/>
              <a:defRPr sz="6750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9000"/>
              <a:buFont typeface="Helvetica Neue"/>
              <a:buNone/>
              <a:defRPr sz="6750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9000"/>
              <a:buFont typeface="Helvetica Neue"/>
              <a:buNone/>
              <a:defRPr sz="6750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9000"/>
              <a:buFont typeface="Helvetica Neue"/>
              <a:buNone/>
              <a:defRPr sz="6750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9000"/>
              <a:buFont typeface="Helvetica Neue"/>
              <a:buNone/>
              <a:defRPr sz="6750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9000"/>
              <a:buFont typeface="Helvetica Neue"/>
              <a:buNone/>
              <a:defRPr sz="6750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9000"/>
              <a:buFont typeface="Helvetica Neue"/>
              <a:buNone/>
              <a:defRPr sz="6750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23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01">
  <p:cSld name="8_0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>
            <a:spLocks noGrp="1"/>
          </p:cNvSpPr>
          <p:nvPr>
            <p:ph type="pic" idx="2"/>
          </p:nvPr>
        </p:nvSpPr>
        <p:spPr>
          <a:xfrm>
            <a:off x="-9619" y="1236749"/>
            <a:ext cx="6099827" cy="4066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109" name="Google Shape;109;p25"/>
          <p:cNvSpPr>
            <a:spLocks noGrp="1"/>
          </p:cNvSpPr>
          <p:nvPr>
            <p:ph type="pic" idx="3"/>
          </p:nvPr>
        </p:nvSpPr>
        <p:spPr>
          <a:xfrm>
            <a:off x="6090208" y="1236749"/>
            <a:ext cx="6099827" cy="4066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110" name="Google Shape;110;p25"/>
          <p:cNvSpPr>
            <a:spLocks noGrp="1"/>
          </p:cNvSpPr>
          <p:nvPr>
            <p:ph type="pic" idx="4"/>
          </p:nvPr>
        </p:nvSpPr>
        <p:spPr>
          <a:xfrm>
            <a:off x="12190033" y="1236749"/>
            <a:ext cx="6099827" cy="4066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111" name="Google Shape;111;p25"/>
          <p:cNvSpPr txBox="1">
            <a:spLocks noGrp="1"/>
          </p:cNvSpPr>
          <p:nvPr>
            <p:ph type="sldNum" idx="12"/>
          </p:nvPr>
        </p:nvSpPr>
        <p:spPr>
          <a:xfrm>
            <a:off x="716121" y="9804615"/>
            <a:ext cx="200230" cy="20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800"/>
              <a:buFont typeface="Calibri"/>
              <a:buNone/>
              <a:defRPr sz="135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800"/>
              <a:buFont typeface="Calibri"/>
              <a:buNone/>
              <a:defRPr sz="135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800"/>
              <a:buFont typeface="Calibri"/>
              <a:buNone/>
              <a:defRPr sz="135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800"/>
              <a:buFont typeface="Calibri"/>
              <a:buNone/>
              <a:defRPr sz="135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800"/>
              <a:buFont typeface="Calibri"/>
              <a:buNone/>
              <a:defRPr sz="135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800"/>
              <a:buFont typeface="Calibri"/>
              <a:buNone/>
              <a:defRPr sz="135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800"/>
              <a:buFont typeface="Calibri"/>
              <a:buNone/>
              <a:defRPr sz="135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800"/>
              <a:buFont typeface="Calibri"/>
              <a:buNone/>
              <a:defRPr sz="135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800"/>
              <a:buFont typeface="Calibri"/>
              <a:buNone/>
              <a:defRPr sz="135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29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66826" y="266700"/>
            <a:ext cx="15754349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66826" y="2362200"/>
            <a:ext cx="15754349" cy="6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L="457200" marR="0" lvl="0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969273" y="9810751"/>
            <a:ext cx="339929" cy="34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Arial Narrow" panose="020B0604020202020204" pitchFamily="34" charset="0"/>
                <a:ea typeface="Helvetica Neue Light"/>
                <a:cs typeface="Arial Narrow" panose="020B0604020202020204" pitchFamily="34" charset="0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1567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7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hyperlink" Target="https://www.linkedin.com/company/nano-dro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4"/>
          <a:stretch/>
        </p:blipFill>
        <p:spPr>
          <a:xfrm>
            <a:off x="-1" y="-12746"/>
            <a:ext cx="18288001" cy="102997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78A643-0EC7-AF0D-BCEE-FC3E8F83C356}"/>
              </a:ext>
            </a:extLst>
          </p:cNvPr>
          <p:cNvSpPr/>
          <p:nvPr/>
        </p:nvSpPr>
        <p:spPr>
          <a:xfrm>
            <a:off x="0" y="6591300"/>
            <a:ext cx="18288000" cy="12624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C8E308-E1AA-731B-A8FD-3AF0AFEEF023}"/>
              </a:ext>
            </a:extLst>
          </p:cNvPr>
          <p:cNvSpPr txBox="1"/>
          <p:nvPr/>
        </p:nvSpPr>
        <p:spPr>
          <a:xfrm>
            <a:off x="-2" y="6778051"/>
            <a:ext cx="18288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charset="0"/>
                <a:ea typeface="Open Sans" charset="0"/>
                <a:cs typeface="Open Sans" charset="0"/>
                <a:sym typeface="Roboto"/>
              </a:rPr>
              <a:t>Filtering the Lives</a:t>
            </a:r>
            <a:endParaRPr lang="fr-F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486" y="495636"/>
            <a:ext cx="809502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66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nimalist Bold Black Yellow Package Comparison Chart Graph (1)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288000" cy="102376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A4A5FD-03AF-6D90-B663-E2C871057B1D}"/>
              </a:ext>
            </a:extLst>
          </p:cNvPr>
          <p:cNvSpPr/>
          <p:nvPr/>
        </p:nvSpPr>
        <p:spPr>
          <a:xfrm>
            <a:off x="13919201" y="9087667"/>
            <a:ext cx="3771899" cy="43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0D343D-58CE-8206-8E2D-412910F0614E}"/>
              </a:ext>
            </a:extLst>
          </p:cNvPr>
          <p:cNvSpPr/>
          <p:nvPr/>
        </p:nvSpPr>
        <p:spPr>
          <a:xfrm>
            <a:off x="5435600" y="1295400"/>
            <a:ext cx="12255500" cy="95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17059-6A7D-3D33-BDEF-058A7095E881}"/>
              </a:ext>
            </a:extLst>
          </p:cNvPr>
          <p:cNvSpPr/>
          <p:nvPr/>
        </p:nvSpPr>
        <p:spPr>
          <a:xfrm>
            <a:off x="0" y="114300"/>
            <a:ext cx="11734800" cy="963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B9978118-91FC-842B-55E7-D703804D390E}"/>
              </a:ext>
            </a:extLst>
          </p:cNvPr>
          <p:cNvSpPr txBox="1"/>
          <p:nvPr/>
        </p:nvSpPr>
        <p:spPr>
          <a:xfrm>
            <a:off x="658428" y="446048"/>
            <a:ext cx="627468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4050" b="1" dirty="0">
                <a:solidFill>
                  <a:srgbClr val="1146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Bold"/>
              </a:rPr>
              <a:t>Competitor Analysis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68A797-BAF5-68D7-0D4E-465A73A967BC}"/>
              </a:ext>
            </a:extLst>
          </p:cNvPr>
          <p:cNvSpPr/>
          <p:nvPr/>
        </p:nvSpPr>
        <p:spPr>
          <a:xfrm>
            <a:off x="13728700" y="3949701"/>
            <a:ext cx="6858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45E520-78C8-7449-EE1D-354E58E5D47B}"/>
              </a:ext>
            </a:extLst>
          </p:cNvPr>
          <p:cNvSpPr/>
          <p:nvPr/>
        </p:nvSpPr>
        <p:spPr>
          <a:xfrm>
            <a:off x="16751302" y="3175001"/>
            <a:ext cx="685800" cy="761999"/>
          </a:xfrm>
          <a:prstGeom prst="rect">
            <a:avLst/>
          </a:prstGeom>
          <a:solidFill>
            <a:srgbClr val="EFEFEF"/>
          </a:solidFill>
          <a:ln>
            <a:solidFill>
              <a:srgbClr val="EFE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30330B-75FA-C6EF-647E-F369C7F97892}"/>
              </a:ext>
            </a:extLst>
          </p:cNvPr>
          <p:cNvSpPr/>
          <p:nvPr/>
        </p:nvSpPr>
        <p:spPr>
          <a:xfrm>
            <a:off x="13931901" y="8256205"/>
            <a:ext cx="3505201" cy="1086677"/>
          </a:xfrm>
          <a:prstGeom prst="rect">
            <a:avLst/>
          </a:prstGeom>
          <a:solidFill>
            <a:srgbClr val="EFEFEF"/>
          </a:solidFill>
          <a:ln>
            <a:solidFill>
              <a:srgbClr val="EFE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D6BC0F-4D56-2EED-54F1-3F4D22B0C5E5}"/>
              </a:ext>
            </a:extLst>
          </p:cNvPr>
          <p:cNvSpPr txBox="1"/>
          <p:nvPr/>
        </p:nvSpPr>
        <p:spPr>
          <a:xfrm>
            <a:off x="14674849" y="8420353"/>
            <a:ext cx="3441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Brush Script MT" panose="03060802040406070304" pitchFamily="66" charset="0"/>
              </a:rPr>
              <a:t>Taiwan</a:t>
            </a:r>
            <a:endParaRPr lang="en-US" sz="4950" b="1" dirty="0">
              <a:latin typeface="Brush Script MT" panose="030608020404060703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B0EF6A-6AAB-99DC-2ACF-2B844BB6F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1892" y="4090652"/>
            <a:ext cx="3427792" cy="7485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B0167-74D4-8CD1-AE44-A7BE7217D087}"/>
              </a:ext>
            </a:extLst>
          </p:cNvPr>
          <p:cNvSpPr/>
          <p:nvPr/>
        </p:nvSpPr>
        <p:spPr>
          <a:xfrm>
            <a:off x="16751302" y="4889501"/>
            <a:ext cx="685800" cy="1066799"/>
          </a:xfrm>
          <a:prstGeom prst="rect">
            <a:avLst/>
          </a:prstGeom>
          <a:solidFill>
            <a:srgbClr val="EFEFEF"/>
          </a:solidFill>
          <a:ln>
            <a:solidFill>
              <a:srgbClr val="EFE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786AB0-7CF4-0C61-2F20-C58027A0BCAD}"/>
              </a:ext>
            </a:extLst>
          </p:cNvPr>
          <p:cNvSpPr/>
          <p:nvPr/>
        </p:nvSpPr>
        <p:spPr>
          <a:xfrm>
            <a:off x="16751302" y="6331078"/>
            <a:ext cx="685800" cy="1066799"/>
          </a:xfrm>
          <a:prstGeom prst="rect">
            <a:avLst/>
          </a:prstGeom>
          <a:solidFill>
            <a:srgbClr val="EFEFEF"/>
          </a:solidFill>
          <a:ln>
            <a:solidFill>
              <a:srgbClr val="EFE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9922AD-A2C2-EB32-A143-74F763899CA0}"/>
              </a:ext>
            </a:extLst>
          </p:cNvPr>
          <p:cNvSpPr/>
          <p:nvPr/>
        </p:nvSpPr>
        <p:spPr>
          <a:xfrm>
            <a:off x="10947401" y="9671179"/>
            <a:ext cx="6336084" cy="438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55F1EF-3947-6DE8-CAAC-C6072AE2ABA6}"/>
              </a:ext>
            </a:extLst>
          </p:cNvPr>
          <p:cNvSpPr/>
          <p:nvPr/>
        </p:nvSpPr>
        <p:spPr>
          <a:xfrm>
            <a:off x="5867400" y="6288008"/>
            <a:ext cx="3420718" cy="1109869"/>
          </a:xfrm>
          <a:prstGeom prst="rect">
            <a:avLst/>
          </a:prstGeom>
          <a:solidFill>
            <a:srgbClr val="EFEFEF"/>
          </a:solidFill>
          <a:ln>
            <a:solidFill>
              <a:srgbClr val="EFE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FE3EB1-3729-17B4-4C18-508DE5AD4C8B}"/>
              </a:ext>
            </a:extLst>
          </p:cNvPr>
          <p:cNvSpPr txBox="1"/>
          <p:nvPr/>
        </p:nvSpPr>
        <p:spPr>
          <a:xfrm>
            <a:off x="6933113" y="6633645"/>
            <a:ext cx="241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 L/h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9117A41-5B4D-F785-9035-D5EF0913C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834" y="8292649"/>
            <a:ext cx="2459935" cy="110986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9F4277C-B340-C4D4-D6A2-3039AC1FE506}"/>
              </a:ext>
            </a:extLst>
          </p:cNvPr>
          <p:cNvSpPr/>
          <p:nvPr/>
        </p:nvSpPr>
        <p:spPr>
          <a:xfrm>
            <a:off x="9859618" y="8249501"/>
            <a:ext cx="3634135" cy="1093382"/>
          </a:xfrm>
          <a:prstGeom prst="rect">
            <a:avLst/>
          </a:prstGeom>
          <a:solidFill>
            <a:srgbClr val="EFEFEF"/>
          </a:solidFill>
          <a:ln>
            <a:solidFill>
              <a:srgbClr val="EFE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596A47-83C6-30FB-BA23-7AD6E61F2AC3}"/>
              </a:ext>
            </a:extLst>
          </p:cNvPr>
          <p:cNvSpPr txBox="1"/>
          <p:nvPr/>
        </p:nvSpPr>
        <p:spPr>
          <a:xfrm>
            <a:off x="10602566" y="8376753"/>
            <a:ext cx="35682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Brush Script MT" panose="03060802040406070304" pitchFamily="66" charset="0"/>
              </a:rPr>
              <a:t>Singapore</a:t>
            </a:r>
            <a:endParaRPr lang="en-US" sz="4950" b="1" dirty="0">
              <a:latin typeface="Brush Script MT" panose="030608020404060703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8F3C85E-C2FC-CAE6-711D-C18461600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7544050"/>
            <a:ext cx="3427792" cy="748599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E514561-1991-057D-1AF6-F33F230C8858}"/>
              </a:ext>
            </a:extLst>
          </p:cNvPr>
          <p:cNvSpPr/>
          <p:nvPr/>
        </p:nvSpPr>
        <p:spPr>
          <a:xfrm>
            <a:off x="5867400" y="7558709"/>
            <a:ext cx="3312771" cy="689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025501-BFC5-CB69-CDE8-AF6C9D7F3205}"/>
              </a:ext>
            </a:extLst>
          </p:cNvPr>
          <p:cNvSpPr txBox="1"/>
          <p:nvPr/>
        </p:nvSpPr>
        <p:spPr>
          <a:xfrm>
            <a:off x="6717195" y="7662614"/>
            <a:ext cx="388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~1 Year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DB65B3F-DD24-19A0-6B1B-907481611559}"/>
              </a:ext>
            </a:extLst>
          </p:cNvPr>
          <p:cNvSpPr/>
          <p:nvPr/>
        </p:nvSpPr>
        <p:spPr>
          <a:xfrm>
            <a:off x="10020299" y="7543925"/>
            <a:ext cx="3312771" cy="689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CA04B80-8660-AED8-B5C8-12035384C970}"/>
              </a:ext>
            </a:extLst>
          </p:cNvPr>
          <p:cNvSpPr/>
          <p:nvPr/>
        </p:nvSpPr>
        <p:spPr>
          <a:xfrm>
            <a:off x="13792962" y="7566991"/>
            <a:ext cx="3312771" cy="689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23F536-A85D-923C-4A2D-3EB1A3356C16}"/>
              </a:ext>
            </a:extLst>
          </p:cNvPr>
          <p:cNvSpPr txBox="1"/>
          <p:nvPr/>
        </p:nvSpPr>
        <p:spPr>
          <a:xfrm>
            <a:off x="10679047" y="7674726"/>
            <a:ext cx="388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~1 Year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319C843-860F-67E1-7D30-9BA5C5031AF8}"/>
              </a:ext>
            </a:extLst>
          </p:cNvPr>
          <p:cNvSpPr/>
          <p:nvPr/>
        </p:nvSpPr>
        <p:spPr>
          <a:xfrm>
            <a:off x="9859618" y="6297864"/>
            <a:ext cx="3634135" cy="1109869"/>
          </a:xfrm>
          <a:prstGeom prst="rect">
            <a:avLst/>
          </a:prstGeom>
          <a:solidFill>
            <a:srgbClr val="EFEFEF"/>
          </a:solidFill>
          <a:ln>
            <a:solidFill>
              <a:srgbClr val="EFE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FAE58A-7D02-6524-E150-B2287F7E7292}"/>
              </a:ext>
            </a:extLst>
          </p:cNvPr>
          <p:cNvSpPr txBox="1"/>
          <p:nvPr/>
        </p:nvSpPr>
        <p:spPr>
          <a:xfrm>
            <a:off x="11052609" y="6643501"/>
            <a:ext cx="241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10 L/h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E8A7A8D-5E40-42AD-C32A-37622D73165B}"/>
              </a:ext>
            </a:extLst>
          </p:cNvPr>
          <p:cNvSpPr/>
          <p:nvPr/>
        </p:nvSpPr>
        <p:spPr>
          <a:xfrm>
            <a:off x="14016384" y="6323413"/>
            <a:ext cx="3420718" cy="1109869"/>
          </a:xfrm>
          <a:prstGeom prst="rect">
            <a:avLst/>
          </a:prstGeom>
          <a:solidFill>
            <a:srgbClr val="EFEFEF"/>
          </a:solidFill>
          <a:ln>
            <a:solidFill>
              <a:srgbClr val="EFE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CCAE18-95CC-70EB-3CC3-7608DAD5C3D2}"/>
              </a:ext>
            </a:extLst>
          </p:cNvPr>
          <p:cNvSpPr txBox="1"/>
          <p:nvPr/>
        </p:nvSpPr>
        <p:spPr>
          <a:xfrm>
            <a:off x="15067189" y="6669051"/>
            <a:ext cx="241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10 L/h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C59A31-5EAD-944E-306F-0F416203A65B}"/>
              </a:ext>
            </a:extLst>
          </p:cNvPr>
          <p:cNvSpPr txBox="1"/>
          <p:nvPr/>
        </p:nvSpPr>
        <p:spPr>
          <a:xfrm>
            <a:off x="14647019" y="7626315"/>
            <a:ext cx="388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~3-6 Months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C1071EE-566D-DB89-DB9C-F39CBDEF3376}"/>
              </a:ext>
            </a:extLst>
          </p:cNvPr>
          <p:cNvSpPr/>
          <p:nvPr/>
        </p:nvSpPr>
        <p:spPr>
          <a:xfrm>
            <a:off x="5867401" y="3085450"/>
            <a:ext cx="3489695" cy="952501"/>
          </a:xfrm>
          <a:prstGeom prst="rect">
            <a:avLst/>
          </a:prstGeom>
          <a:solidFill>
            <a:srgbClr val="EFEFEF"/>
          </a:solidFill>
          <a:ln>
            <a:solidFill>
              <a:srgbClr val="EFE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BA7796-2827-F930-091F-0B2D4E477D3A}"/>
              </a:ext>
            </a:extLst>
          </p:cNvPr>
          <p:cNvSpPr txBox="1"/>
          <p:nvPr/>
        </p:nvSpPr>
        <p:spPr>
          <a:xfrm>
            <a:off x="6787415" y="3314700"/>
            <a:ext cx="227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120 Euros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BCA02-77D5-62C4-15BB-F2C98921B613}"/>
              </a:ext>
            </a:extLst>
          </p:cNvPr>
          <p:cNvSpPr/>
          <p:nvPr/>
        </p:nvSpPr>
        <p:spPr>
          <a:xfrm>
            <a:off x="9840292" y="3253453"/>
            <a:ext cx="3505210" cy="849099"/>
          </a:xfrm>
          <a:prstGeom prst="rect">
            <a:avLst/>
          </a:prstGeom>
          <a:solidFill>
            <a:srgbClr val="EFEFEF"/>
          </a:solidFill>
          <a:ln>
            <a:solidFill>
              <a:srgbClr val="EFE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F5D4C4-E239-3C67-7A4C-9BF1A10E9ABC}"/>
              </a:ext>
            </a:extLst>
          </p:cNvPr>
          <p:cNvSpPr txBox="1"/>
          <p:nvPr/>
        </p:nvSpPr>
        <p:spPr>
          <a:xfrm>
            <a:off x="10763543" y="3349410"/>
            <a:ext cx="241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150 Euros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9D946C1-392C-045D-6CD0-5D3A21A81E41}"/>
              </a:ext>
            </a:extLst>
          </p:cNvPr>
          <p:cNvSpPr/>
          <p:nvPr/>
        </p:nvSpPr>
        <p:spPr>
          <a:xfrm>
            <a:off x="13931892" y="3234080"/>
            <a:ext cx="3505210" cy="849099"/>
          </a:xfrm>
          <a:prstGeom prst="rect">
            <a:avLst/>
          </a:prstGeom>
          <a:solidFill>
            <a:srgbClr val="EFEFEF"/>
          </a:solidFill>
          <a:ln>
            <a:solidFill>
              <a:srgbClr val="EFE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A737315-4C00-01BD-06B5-B8DC1734F7E9}"/>
              </a:ext>
            </a:extLst>
          </p:cNvPr>
          <p:cNvSpPr txBox="1"/>
          <p:nvPr/>
        </p:nvSpPr>
        <p:spPr>
          <a:xfrm>
            <a:off x="14892223" y="3374783"/>
            <a:ext cx="2328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200 Euros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1F316E4-319D-7BC0-CC3F-8BB0346C7442}"/>
              </a:ext>
            </a:extLst>
          </p:cNvPr>
          <p:cNvSpPr/>
          <p:nvPr/>
        </p:nvSpPr>
        <p:spPr>
          <a:xfrm>
            <a:off x="12762896" y="3068444"/>
            <a:ext cx="685800" cy="1034108"/>
          </a:xfrm>
          <a:prstGeom prst="rect">
            <a:avLst/>
          </a:prstGeom>
          <a:solidFill>
            <a:srgbClr val="EFEFEF"/>
          </a:solidFill>
          <a:ln>
            <a:solidFill>
              <a:srgbClr val="EFE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76D2F63-2862-5ECA-AD95-45E323B5E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2789" y="4114871"/>
            <a:ext cx="3427792" cy="7243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EC351B4-7619-8108-D125-9E44E7853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685" y="4082676"/>
            <a:ext cx="3427792" cy="724380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5A458B29-6DC9-75AC-26E4-FCAC38B22488}"/>
              </a:ext>
            </a:extLst>
          </p:cNvPr>
          <p:cNvSpPr/>
          <p:nvPr/>
        </p:nvSpPr>
        <p:spPr>
          <a:xfrm>
            <a:off x="6233425" y="4174631"/>
            <a:ext cx="2801048" cy="5878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tx1"/>
                </a:solidFill>
              </a:rPr>
              <a:t>Nanolevel</a:t>
            </a:r>
            <a:endParaRPr lang="en-US" sz="2700" b="1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C1071EE-566D-DB89-DB9C-F39CBDEF3376}"/>
              </a:ext>
            </a:extLst>
          </p:cNvPr>
          <p:cNvSpPr/>
          <p:nvPr/>
        </p:nvSpPr>
        <p:spPr>
          <a:xfrm>
            <a:off x="5867400" y="2292625"/>
            <a:ext cx="3505200" cy="775819"/>
          </a:xfrm>
          <a:prstGeom prst="rect">
            <a:avLst/>
          </a:prstGeom>
          <a:solidFill>
            <a:srgbClr val="114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NanoDrop</a:t>
            </a:r>
            <a:endParaRPr lang="en-US" sz="3200" b="1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D55F1EF-3947-6DE8-CAAC-C6072AE2ABA6}"/>
              </a:ext>
            </a:extLst>
          </p:cNvPr>
          <p:cNvSpPr/>
          <p:nvPr/>
        </p:nvSpPr>
        <p:spPr>
          <a:xfrm>
            <a:off x="5867400" y="4884912"/>
            <a:ext cx="364434" cy="1071388"/>
          </a:xfrm>
          <a:prstGeom prst="rect">
            <a:avLst/>
          </a:prstGeom>
          <a:solidFill>
            <a:srgbClr val="EFEFEF"/>
          </a:solidFill>
          <a:ln>
            <a:solidFill>
              <a:srgbClr val="EFEF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A458B29-6DC9-75AC-26E4-FCAC38B22488}"/>
              </a:ext>
            </a:extLst>
          </p:cNvPr>
          <p:cNvSpPr/>
          <p:nvPr/>
        </p:nvSpPr>
        <p:spPr>
          <a:xfrm>
            <a:off x="10348225" y="4189692"/>
            <a:ext cx="2758175" cy="5089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tx1"/>
                </a:solidFill>
              </a:rPr>
              <a:t>Microlevel</a:t>
            </a:r>
            <a:endParaRPr lang="en-US" sz="2700" b="1" dirty="0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A458B29-6DC9-75AC-26E4-FCAC38B22488}"/>
              </a:ext>
            </a:extLst>
          </p:cNvPr>
          <p:cNvSpPr/>
          <p:nvPr/>
        </p:nvSpPr>
        <p:spPr>
          <a:xfrm>
            <a:off x="14310625" y="4236494"/>
            <a:ext cx="2758175" cy="5089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tx1"/>
                </a:solidFill>
              </a:rPr>
              <a:t>Microlevel</a:t>
            </a:r>
            <a:endParaRPr lang="en-US" sz="2700" b="1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C1071EE-566D-DB89-DB9C-F39CBDEF3376}"/>
              </a:ext>
            </a:extLst>
          </p:cNvPr>
          <p:cNvSpPr/>
          <p:nvPr/>
        </p:nvSpPr>
        <p:spPr>
          <a:xfrm>
            <a:off x="9827040" y="2322722"/>
            <a:ext cx="3621656" cy="763664"/>
          </a:xfrm>
          <a:prstGeom prst="rect">
            <a:avLst/>
          </a:prstGeom>
          <a:solidFill>
            <a:srgbClr val="114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Pak Vitae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C1071EE-566D-DB89-DB9C-F39CBDEF3376}"/>
              </a:ext>
            </a:extLst>
          </p:cNvPr>
          <p:cNvSpPr/>
          <p:nvPr/>
        </p:nvSpPr>
        <p:spPr>
          <a:xfrm>
            <a:off x="13918640" y="2247900"/>
            <a:ext cx="3551582" cy="919628"/>
          </a:xfrm>
          <a:prstGeom prst="rect">
            <a:avLst/>
          </a:prstGeom>
          <a:solidFill>
            <a:srgbClr val="114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Reverse Osmosis</a:t>
            </a:r>
          </a:p>
        </p:txBody>
      </p:sp>
      <p:sp>
        <p:nvSpPr>
          <p:cNvPr id="4" name="Rectangle 3"/>
          <p:cNvSpPr/>
          <p:nvPr/>
        </p:nvSpPr>
        <p:spPr>
          <a:xfrm rot="21387228">
            <a:off x="11882483" y="-235843"/>
            <a:ext cx="6394652" cy="888614"/>
          </a:xfrm>
          <a:prstGeom prst="rect">
            <a:avLst/>
          </a:prstGeom>
          <a:solidFill>
            <a:srgbClr val="114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420600" y="-168370"/>
            <a:ext cx="685800" cy="10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3728700" y="-235420"/>
            <a:ext cx="685800" cy="10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5077871" y="-293870"/>
            <a:ext cx="685800" cy="10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6427042" y="-378619"/>
            <a:ext cx="685800" cy="10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7678400" y="-446556"/>
            <a:ext cx="685800" cy="10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6922D1F2-E247-02FF-C3D6-D0EC5750DB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1" b="26234"/>
          <a:stretch/>
        </p:blipFill>
        <p:spPr>
          <a:xfrm>
            <a:off x="16721328" y="9302715"/>
            <a:ext cx="2050656" cy="10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35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7" t="7585" r="4545" b="52336"/>
          <a:stretch>
            <a:fillRect/>
          </a:stretch>
        </p:blipFill>
        <p:spPr>
          <a:xfrm>
            <a:off x="303369" y="606893"/>
            <a:ext cx="14819615" cy="362729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285" y="5167356"/>
            <a:ext cx="1403199" cy="1508816"/>
          </a:xfrm>
          <a:prstGeom prst="rect">
            <a:avLst/>
          </a:prstGeom>
        </p:spPr>
      </p:pic>
      <p:pic>
        <p:nvPicPr>
          <p:cNvPr id="64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95189" y="3484873"/>
            <a:ext cx="5090122" cy="509012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6" b="19254"/>
          <a:stretch/>
        </p:blipFill>
        <p:spPr>
          <a:xfrm>
            <a:off x="9207783" y="7505700"/>
            <a:ext cx="2374617" cy="13716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0" t="14553" r="23218" b="14548"/>
          <a:stretch/>
        </p:blipFill>
        <p:spPr>
          <a:xfrm>
            <a:off x="8279810" y="7509859"/>
            <a:ext cx="1092447" cy="2130271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63" y="6701020"/>
            <a:ext cx="4099133" cy="82783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r="13882"/>
          <a:stretch/>
        </p:blipFill>
        <p:spPr>
          <a:xfrm>
            <a:off x="9840136" y="8792369"/>
            <a:ext cx="1161348" cy="1310664"/>
          </a:xfrm>
          <a:prstGeom prst="rect">
            <a:avLst/>
          </a:prstGeom>
        </p:spPr>
      </p:pic>
      <p:pic>
        <p:nvPicPr>
          <p:cNvPr id="96" name="Picture 2">
            <a:extLst>
              <a:ext uri="{FF2B5EF4-FFF2-40B4-BE49-F238E27FC236}">
                <a16:creationId xmlns:a16="http://schemas.microsoft.com/office/drawing/2014/main" id="{6922D1F2-E247-02FF-C3D6-D0EC5750DB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1" b="26234"/>
          <a:stretch/>
        </p:blipFill>
        <p:spPr>
          <a:xfrm>
            <a:off x="15773400" y="8737199"/>
            <a:ext cx="3142098" cy="16271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20748"/>
            <a:ext cx="2552899" cy="10342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320748"/>
            <a:ext cx="2552899" cy="1034293"/>
          </a:xfrm>
          <a:prstGeom prst="rect">
            <a:avLst/>
          </a:prstGeom>
        </p:spPr>
      </p:pic>
      <p:pic>
        <p:nvPicPr>
          <p:cNvPr id="12" name="Image 36">
            <a:extLst>
              <a:ext uri="{FF2B5EF4-FFF2-40B4-BE49-F238E27FC236}">
                <a16:creationId xmlns:a16="http://schemas.microsoft.com/office/drawing/2014/main" id="{0B7F59EF-5006-BD36-1600-069514BA79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870" y="7505700"/>
            <a:ext cx="2627930" cy="552084"/>
          </a:xfrm>
          <a:prstGeom prst="rect">
            <a:avLst/>
          </a:prstGeom>
        </p:spPr>
      </p:pic>
      <p:pic>
        <p:nvPicPr>
          <p:cNvPr id="13" name="Picture 2" descr="MSN – The Department of Materials Science &amp; Nano-engineering">
            <a:extLst>
              <a:ext uri="{FF2B5EF4-FFF2-40B4-BE49-F238E27FC236}">
                <a16:creationId xmlns:a16="http://schemas.microsoft.com/office/drawing/2014/main" id="{05B8A046-D9B8-0957-2252-6FDC804C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1" y="6355041"/>
            <a:ext cx="1699892" cy="12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SN – The Department of Materials Science &amp; Nano-engineering">
            <a:extLst>
              <a:ext uri="{FF2B5EF4-FFF2-40B4-BE49-F238E27FC236}">
                <a16:creationId xmlns:a16="http://schemas.microsoft.com/office/drawing/2014/main" id="{05B8A046-D9B8-0957-2252-6FDC804C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40" y="6181546"/>
            <a:ext cx="1699892" cy="12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36">
            <a:extLst>
              <a:ext uri="{FF2B5EF4-FFF2-40B4-BE49-F238E27FC236}">
                <a16:creationId xmlns:a16="http://schemas.microsoft.com/office/drawing/2014/main" id="{0B7F59EF-5006-BD36-1600-069514BA79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03" y="6620054"/>
            <a:ext cx="2627930" cy="552084"/>
          </a:xfrm>
          <a:prstGeom prst="rect">
            <a:avLst/>
          </a:prstGeom>
        </p:spPr>
      </p:pic>
      <p:pic>
        <p:nvPicPr>
          <p:cNvPr id="16" name="Picture 2" descr="MSN – The Department of Materials Science &amp; Nano-engineering">
            <a:extLst>
              <a:ext uri="{FF2B5EF4-FFF2-40B4-BE49-F238E27FC236}">
                <a16:creationId xmlns:a16="http://schemas.microsoft.com/office/drawing/2014/main" id="{05B8A046-D9B8-0957-2252-6FDC804C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73" y="5295900"/>
            <a:ext cx="1699892" cy="12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36">
            <a:extLst>
              <a:ext uri="{FF2B5EF4-FFF2-40B4-BE49-F238E27FC236}">
                <a16:creationId xmlns:a16="http://schemas.microsoft.com/office/drawing/2014/main" id="{0B7F59EF-5006-BD36-1600-069514BA79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4" y="7505700"/>
            <a:ext cx="2627930" cy="552084"/>
          </a:xfrm>
          <a:prstGeom prst="rect">
            <a:avLst/>
          </a:prstGeom>
        </p:spPr>
      </p:pic>
      <p:pic>
        <p:nvPicPr>
          <p:cNvPr id="6" name="Picture 5" descr="A person wearing glasses and a headscarf standing behind a podium&#10;&#10;AI-generated content may be incorrect.">
            <a:extLst>
              <a:ext uri="{FF2B5EF4-FFF2-40B4-BE49-F238E27FC236}">
                <a16:creationId xmlns:a16="http://schemas.microsoft.com/office/drawing/2014/main" id="{BAFBB6CE-F337-E281-1FAA-1DAEEA51B7D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792" y="2019300"/>
            <a:ext cx="1638908" cy="170245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049980-9016-156C-F970-9A6FD4EC3B04}"/>
              </a:ext>
            </a:extLst>
          </p:cNvPr>
          <p:cNvSpPr txBox="1"/>
          <p:nvPr/>
        </p:nvSpPr>
        <p:spPr>
          <a:xfrm>
            <a:off x="15689900" y="3765770"/>
            <a:ext cx="221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Soulaima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6960BB-C4A6-07D0-53A5-8709361FEEAD}"/>
              </a:ext>
            </a:extLst>
          </p:cNvPr>
          <p:cNvSpPr txBox="1"/>
          <p:nvPr/>
        </p:nvSpPr>
        <p:spPr>
          <a:xfrm>
            <a:off x="15568696" y="4268860"/>
            <a:ext cx="221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CPO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 Specialist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60705F-C00B-4E8D-C475-37A2FA8654C4}"/>
              </a:ext>
            </a:extLst>
          </p:cNvPr>
          <p:cNvSpPr txBox="1"/>
          <p:nvPr/>
        </p:nvSpPr>
        <p:spPr>
          <a:xfrm>
            <a:off x="12573000" y="4268860"/>
            <a:ext cx="221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Expert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F9401C-DEEF-8659-03A3-E37F8649AC9E}"/>
              </a:ext>
            </a:extLst>
          </p:cNvPr>
          <p:cNvSpPr txBox="1"/>
          <p:nvPr/>
        </p:nvSpPr>
        <p:spPr>
          <a:xfrm>
            <a:off x="8412289" y="4259248"/>
            <a:ext cx="221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CEO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Expert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20B5AF-5F45-AFAD-662E-9366E57F0341}"/>
              </a:ext>
            </a:extLst>
          </p:cNvPr>
          <p:cNvSpPr txBox="1"/>
          <p:nvPr/>
        </p:nvSpPr>
        <p:spPr>
          <a:xfrm>
            <a:off x="4028273" y="4238218"/>
            <a:ext cx="221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CTO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Polymer Expert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E94998-B4C3-A1F4-7D45-EB8182C52AAA}"/>
              </a:ext>
            </a:extLst>
          </p:cNvPr>
          <p:cNvSpPr txBox="1"/>
          <p:nvPr/>
        </p:nvSpPr>
        <p:spPr>
          <a:xfrm>
            <a:off x="498061" y="4234184"/>
            <a:ext cx="221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CMO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 Expert</a:t>
            </a:r>
          </a:p>
        </p:txBody>
      </p:sp>
      <p:pic>
        <p:nvPicPr>
          <p:cNvPr id="22" name="Image 36">
            <a:extLst>
              <a:ext uri="{FF2B5EF4-FFF2-40B4-BE49-F238E27FC236}">
                <a16:creationId xmlns:a16="http://schemas.microsoft.com/office/drawing/2014/main" id="{C1948A4E-714A-DE42-946D-39416FCCC1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560" y="6709350"/>
            <a:ext cx="2627930" cy="552084"/>
          </a:xfrm>
          <a:prstGeom prst="rect">
            <a:avLst/>
          </a:prstGeom>
        </p:spPr>
      </p:pic>
      <p:pic>
        <p:nvPicPr>
          <p:cNvPr id="23" name="Picture 2" descr="MSN – The Department of Materials Science &amp; Nano-engineering">
            <a:extLst>
              <a:ext uri="{FF2B5EF4-FFF2-40B4-BE49-F238E27FC236}">
                <a16:creationId xmlns:a16="http://schemas.microsoft.com/office/drawing/2014/main" id="{2BD376A1-CDC6-ACB2-2B38-516E179FD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5372100"/>
            <a:ext cx="1699892" cy="12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MSN – The Department of Materials Science &amp; Nano-engineering">
            <a:extLst>
              <a:ext uri="{FF2B5EF4-FFF2-40B4-BE49-F238E27FC236}">
                <a16:creationId xmlns:a16="http://schemas.microsoft.com/office/drawing/2014/main" id="{B5CE7C27-D5DF-70B1-6C34-E522CF697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181" y="9372055"/>
            <a:ext cx="1473864" cy="111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5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09" y="-34788"/>
            <a:ext cx="18334409" cy="103217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46409" y="-719220"/>
            <a:ext cx="18334409" cy="11006219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105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Google Shape;460;p46">
            <a:extLst>
              <a:ext uri="{FF2B5EF4-FFF2-40B4-BE49-F238E27FC236}">
                <a16:creationId xmlns:a16="http://schemas.microsoft.com/office/drawing/2014/main" id="{AA153D3B-809B-8241-BE4A-7C8EF6EA3A08}"/>
              </a:ext>
            </a:extLst>
          </p:cNvPr>
          <p:cNvSpPr txBox="1"/>
          <p:nvPr/>
        </p:nvSpPr>
        <p:spPr>
          <a:xfrm>
            <a:off x="3605348" y="1125798"/>
            <a:ext cx="14682652" cy="115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algn="ctr" defTabSz="685800">
              <a:lnSpc>
                <a:spcPct val="80000"/>
              </a:lnSpc>
              <a:buClr>
                <a:srgbClr val="3B3D40"/>
              </a:buClr>
              <a:buSzPts val="8600"/>
            </a:pPr>
            <a:r>
              <a:rPr lang="en-US" sz="8625" b="1" kern="0" dirty="0">
                <a:solidFill>
                  <a:srgbClr val="284C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Thank You</a:t>
            </a:r>
            <a:endParaRPr sz="1500" b="1" kern="0" dirty="0">
              <a:solidFill>
                <a:srgbClr val="284C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7788" y="0"/>
            <a:ext cx="3337560" cy="10287000"/>
          </a:xfrm>
          <a:prstGeom prst="roundRect">
            <a:avLst/>
          </a:prstGeom>
          <a:solidFill>
            <a:srgbClr val="114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FFFFFF"/>
                </a:solidFill>
                <a:latin typeface="Open Sans Bold" charset="0"/>
                <a:ea typeface="Open Sans Bold" charset="0"/>
                <a:cs typeface="Open Sans Bold" charset="0"/>
                <a:sym typeface="Arial"/>
              </a:rPr>
              <a:t>Creating Savvy Solutions That Sustain The Environment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374673" y="9560935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buClr>
                <a:srgbClr val="94999F"/>
              </a:buClr>
              <a:buSzPts val="2600"/>
            </a:pPr>
            <a:r>
              <a:rPr lang="en-CA" b="1" kern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  <a:hlinkClick r:id="rId4"/>
              </a:rPr>
              <a:t>https://www.linkedin.com/company/nano-drop</a:t>
            </a:r>
            <a:endParaRPr lang="en-CA" b="1" kern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algn="ctr" defTabSz="685800">
              <a:buClr>
                <a:srgbClr val="94999F"/>
              </a:buClr>
              <a:buSzPts val="2600"/>
            </a:pPr>
            <a:r>
              <a:rPr lang="en-CA" b="1" kern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Contact Info: +212 690 705 279</a:t>
            </a:r>
            <a:endParaRPr lang="en-CA" kern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975C6FB-1127-46D1-D1E8-02F995DFBF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1" b="26234"/>
          <a:stretch/>
        </p:blipFill>
        <p:spPr>
          <a:xfrm>
            <a:off x="7267982" y="3393655"/>
            <a:ext cx="6375415" cy="33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_tt-D6Wvaofk8AWeFf9Vv5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885926" y="-4040790"/>
            <a:ext cx="10287000" cy="1828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5B0615-C06E-551F-DFF3-9CCDCBF6C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574" y="-48894"/>
            <a:ext cx="18402574" cy="1035897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286600F-A9B2-0A3B-A696-61678879AB7E}"/>
              </a:ext>
            </a:extLst>
          </p:cNvPr>
          <p:cNvSpPr/>
          <p:nvPr/>
        </p:nvSpPr>
        <p:spPr>
          <a:xfrm>
            <a:off x="-119827" y="-63374"/>
            <a:ext cx="18407827" cy="10358977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Freeform 9"/>
          <p:cNvSpPr/>
          <p:nvPr/>
        </p:nvSpPr>
        <p:spPr>
          <a:xfrm>
            <a:off x="270901" y="4007748"/>
            <a:ext cx="7048496" cy="921645"/>
          </a:xfrm>
          <a:custGeom>
            <a:avLst/>
            <a:gdLst/>
            <a:ahLst/>
            <a:cxnLst/>
            <a:rect l="l" t="t" r="r" b="b"/>
            <a:pathLst>
              <a:path w="2232281" h="393592">
                <a:moveTo>
                  <a:pt x="203200" y="0"/>
                </a:moveTo>
                <a:lnTo>
                  <a:pt x="2232281" y="0"/>
                </a:lnTo>
                <a:lnTo>
                  <a:pt x="2029081" y="393592"/>
                </a:lnTo>
                <a:lnTo>
                  <a:pt x="0" y="393592"/>
                </a:lnTo>
                <a:lnTo>
                  <a:pt x="203200" y="0"/>
                </a:lnTo>
                <a:close/>
              </a:path>
            </a:pathLst>
          </a:custGeom>
          <a:solidFill>
            <a:srgbClr val="0070C0">
              <a:alpha val="71000"/>
            </a:srgbClr>
          </a:solidFill>
        </p:spPr>
        <p:txBody>
          <a:bodyPr anchor="ctr"/>
          <a:lstStyle/>
          <a:p>
            <a:pPr algn="ctr"/>
            <a:endParaRPr lang="en-US" sz="2700" dirty="0"/>
          </a:p>
        </p:txBody>
      </p:sp>
      <p:sp>
        <p:nvSpPr>
          <p:cNvPr id="15" name="Freeform 14"/>
          <p:cNvSpPr/>
          <p:nvPr/>
        </p:nvSpPr>
        <p:spPr>
          <a:xfrm>
            <a:off x="145002" y="2318361"/>
            <a:ext cx="8442407" cy="921646"/>
          </a:xfrm>
          <a:custGeom>
            <a:avLst/>
            <a:gdLst/>
            <a:ahLst/>
            <a:cxnLst/>
            <a:rect l="l" t="t" r="r" b="b"/>
            <a:pathLst>
              <a:path w="2232281" h="393592">
                <a:moveTo>
                  <a:pt x="203200" y="0"/>
                </a:moveTo>
                <a:lnTo>
                  <a:pt x="2232281" y="0"/>
                </a:lnTo>
                <a:lnTo>
                  <a:pt x="2029081" y="393592"/>
                </a:lnTo>
                <a:lnTo>
                  <a:pt x="0" y="393592"/>
                </a:lnTo>
                <a:lnTo>
                  <a:pt x="203200" y="0"/>
                </a:lnTo>
                <a:close/>
              </a:path>
            </a:pathLst>
          </a:custGeom>
          <a:solidFill>
            <a:srgbClr val="0070C0">
              <a:alpha val="71000"/>
            </a:srgbClr>
          </a:solidFill>
        </p:spPr>
        <p:txBody>
          <a:bodyPr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Billion Lack Access Clean To Water Worldwide  </a:t>
            </a:r>
          </a:p>
        </p:txBody>
      </p:sp>
      <p:sp>
        <p:nvSpPr>
          <p:cNvPr id="17" name="Freeform 16"/>
          <p:cNvSpPr/>
          <p:nvPr/>
        </p:nvSpPr>
        <p:spPr>
          <a:xfrm>
            <a:off x="269793" y="5639525"/>
            <a:ext cx="5968998" cy="921645"/>
          </a:xfrm>
          <a:custGeom>
            <a:avLst/>
            <a:gdLst/>
            <a:ahLst/>
            <a:cxnLst/>
            <a:rect l="l" t="t" r="r" b="b"/>
            <a:pathLst>
              <a:path w="2232281" h="393592">
                <a:moveTo>
                  <a:pt x="203200" y="0"/>
                </a:moveTo>
                <a:lnTo>
                  <a:pt x="2232281" y="0"/>
                </a:lnTo>
                <a:lnTo>
                  <a:pt x="2029081" y="393592"/>
                </a:lnTo>
                <a:lnTo>
                  <a:pt x="0" y="393592"/>
                </a:lnTo>
                <a:lnTo>
                  <a:pt x="203200" y="0"/>
                </a:lnTo>
                <a:close/>
              </a:path>
            </a:pathLst>
          </a:custGeom>
          <a:solidFill>
            <a:srgbClr val="0070C0">
              <a:alpha val="71000"/>
            </a:srgbClr>
          </a:solidFill>
        </p:spPr>
        <p:txBody>
          <a:bodyPr anchor="ctr"/>
          <a:lstStyle/>
          <a:p>
            <a:pPr algn="ctr"/>
            <a:endParaRPr lang="en-US" sz="2400" dirty="0"/>
          </a:p>
        </p:txBody>
      </p:sp>
      <p:sp>
        <p:nvSpPr>
          <p:cNvPr id="25" name="TextBox 29"/>
          <p:cNvSpPr txBox="1"/>
          <p:nvPr/>
        </p:nvSpPr>
        <p:spPr>
          <a:xfrm>
            <a:off x="989602" y="414213"/>
            <a:ext cx="259179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4050" b="1" dirty="0">
                <a:solidFill>
                  <a:srgbClr val="FFFFFF"/>
                </a:solidFill>
                <a:latin typeface="Open Sans Extra Bold"/>
              </a:rPr>
              <a:t>Problem…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460FE-60B3-EB0F-91AB-4C4D8DCE4EC5}"/>
              </a:ext>
            </a:extLst>
          </p:cNvPr>
          <p:cNvSpPr txBox="1"/>
          <p:nvPr/>
        </p:nvSpPr>
        <p:spPr>
          <a:xfrm>
            <a:off x="0" y="10056168"/>
            <a:ext cx="96501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https://www.macrotrends.net/countries/MAR/morocco/clean-water-access-statistics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A683ED-ECC4-51E2-C311-15BD2725E957}"/>
              </a:ext>
            </a:extLst>
          </p:cNvPr>
          <p:cNvSpPr txBox="1"/>
          <p:nvPr/>
        </p:nvSpPr>
        <p:spPr>
          <a:xfrm>
            <a:off x="706880" y="4043381"/>
            <a:ext cx="61467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Out Of 3 Ppl In Africa Lack Access To Clean Water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813BE1-8722-103B-5C34-16AFE0F4E48F}"/>
              </a:ext>
            </a:extLst>
          </p:cNvPr>
          <p:cNvSpPr txBox="1"/>
          <p:nvPr/>
        </p:nvSpPr>
        <p:spPr>
          <a:xfrm>
            <a:off x="740730" y="5657555"/>
            <a:ext cx="48208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20% Moroccan Pop. Do Not Have Access To Clean Water</a:t>
            </a:r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E23846-761D-C790-1552-1B95BA8E68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>
          <a:xfrm>
            <a:off x="16459200" y="8724337"/>
            <a:ext cx="2079965" cy="14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31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539165" cy="103138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86600F-A9B2-0A3B-A696-61678879AB7E}"/>
              </a:ext>
            </a:extLst>
          </p:cNvPr>
          <p:cNvSpPr/>
          <p:nvPr/>
        </p:nvSpPr>
        <p:spPr>
          <a:xfrm>
            <a:off x="-3048000" y="-45152"/>
            <a:ext cx="21793200" cy="10358977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1AFC96-96E2-C6A3-2EA2-6E20CAF47772}"/>
              </a:ext>
            </a:extLst>
          </p:cNvPr>
          <p:cNvGrpSpPr/>
          <p:nvPr/>
        </p:nvGrpSpPr>
        <p:grpSpPr>
          <a:xfrm>
            <a:off x="4729833" y="3619500"/>
            <a:ext cx="5535917" cy="4678667"/>
            <a:chOff x="8277910" y="6404044"/>
            <a:chExt cx="6600031" cy="5304076"/>
          </a:xfrm>
        </p:grpSpPr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ED77A279-5243-E90B-DFC8-A117972A147D}"/>
                </a:ext>
              </a:extLst>
            </p:cNvPr>
            <p:cNvSpPr txBox="1"/>
            <p:nvPr/>
          </p:nvSpPr>
          <p:spPr>
            <a:xfrm>
              <a:off x="9912459" y="6831394"/>
              <a:ext cx="4965482" cy="87229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Calibri" panose="020F0502020204030204"/>
                  <a:cs typeface="Times New Roman" panose="02020603050405020304" pitchFamily="18" charset="0"/>
                </a:rPr>
                <a:t>Salty Nature</a:t>
              </a:r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51FC8D11-CC52-CB02-36EC-5F0699C6F676}"/>
                </a:ext>
              </a:extLst>
            </p:cNvPr>
            <p:cNvSpPr txBox="1"/>
            <p:nvPr/>
          </p:nvSpPr>
          <p:spPr>
            <a:xfrm>
              <a:off x="9912459" y="10532412"/>
              <a:ext cx="4919761" cy="87229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Calibri" panose="020F0502020204030204"/>
                  <a:cs typeface="Times New Roman" panose="02020603050405020304" pitchFamily="18" charset="0"/>
                </a:rPr>
                <a:t>Contaminants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0423C63-5581-E8A6-EB69-9372F374BB3C}"/>
                </a:ext>
              </a:extLst>
            </p:cNvPr>
            <p:cNvSpPr txBox="1"/>
            <p:nvPr/>
          </p:nvSpPr>
          <p:spPr>
            <a:xfrm>
              <a:off x="9958180" y="8591981"/>
              <a:ext cx="4919761" cy="87229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Calibri" panose="020F0502020204030204"/>
                  <a:cs typeface="Times New Roman" panose="02020603050405020304" pitchFamily="18" charset="0"/>
                </a:rPr>
                <a:t>Bad Taste </a:t>
              </a:r>
              <a:endParaRPr kumimoji="0" lang="x-non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6" name="Accolade ouvrante 16">
              <a:extLst>
                <a:ext uri="{FF2B5EF4-FFF2-40B4-BE49-F238E27FC236}">
                  <a16:creationId xmlns:a16="http://schemas.microsoft.com/office/drawing/2014/main" id="{5B15081A-5BE0-FBE2-6133-BD4AE94F032A}"/>
                </a:ext>
              </a:extLst>
            </p:cNvPr>
            <p:cNvSpPr/>
            <p:nvPr/>
          </p:nvSpPr>
          <p:spPr>
            <a:xfrm>
              <a:off x="8277910" y="6404044"/>
              <a:ext cx="1447800" cy="5304076"/>
            </a:xfrm>
            <a:prstGeom prst="leftBrace">
              <a:avLst/>
            </a:prstGeom>
            <a:ln w="38100">
              <a:solidFill>
                <a:schemeClr val="accent1">
                  <a:shade val="95000"/>
                  <a:satMod val="105000"/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reeform 16">
            <a:extLst>
              <a:ext uri="{FF2B5EF4-FFF2-40B4-BE49-F238E27FC236}">
                <a16:creationId xmlns:a16="http://schemas.microsoft.com/office/drawing/2014/main" id="{B53AC157-472A-D5A3-FD91-C45498824468}"/>
              </a:ext>
            </a:extLst>
          </p:cNvPr>
          <p:cNvSpPr/>
          <p:nvPr/>
        </p:nvSpPr>
        <p:spPr>
          <a:xfrm>
            <a:off x="29570" y="33483"/>
            <a:ext cx="15049500" cy="1228860"/>
          </a:xfrm>
          <a:custGeom>
            <a:avLst/>
            <a:gdLst/>
            <a:ahLst/>
            <a:cxnLst/>
            <a:rect l="l" t="t" r="r" b="b"/>
            <a:pathLst>
              <a:path w="2232281" h="393592">
                <a:moveTo>
                  <a:pt x="203200" y="0"/>
                </a:moveTo>
                <a:lnTo>
                  <a:pt x="2232281" y="0"/>
                </a:lnTo>
                <a:lnTo>
                  <a:pt x="2029081" y="393592"/>
                </a:lnTo>
                <a:lnTo>
                  <a:pt x="0" y="393592"/>
                </a:lnTo>
                <a:lnTo>
                  <a:pt x="203200" y="0"/>
                </a:lnTo>
                <a:close/>
              </a:path>
            </a:pathLst>
          </a:custGeom>
          <a:solidFill>
            <a:srgbClr val="0070C0">
              <a:alpha val="71000"/>
            </a:srgbClr>
          </a:solidFill>
        </p:spPr>
        <p:txBody>
          <a:bodyPr anchor="ctr"/>
          <a:lstStyle/>
          <a:p>
            <a:pPr algn="ctr"/>
            <a:endParaRPr lang="en-US" sz="3200" dirty="0"/>
          </a:p>
        </p:txBody>
      </p:sp>
      <p:sp>
        <p:nvSpPr>
          <p:cNvPr id="29" name="ZoneTexte 18">
            <a:extLst>
              <a:ext uri="{FF2B5EF4-FFF2-40B4-BE49-F238E27FC236}">
                <a16:creationId xmlns:a16="http://schemas.microsoft.com/office/drawing/2014/main" id="{C566F1E1-57D5-22D4-B7B8-AACDCF516117}"/>
              </a:ext>
            </a:extLst>
          </p:cNvPr>
          <p:cNvSpPr txBox="1"/>
          <p:nvPr/>
        </p:nvSpPr>
        <p:spPr>
          <a:xfrm>
            <a:off x="1442477" y="396911"/>
            <a:ext cx="13375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Benguerir</a:t>
            </a:r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Population lacks Access To Clean Water</a:t>
            </a:r>
            <a:endParaRPr lang="fr-FR" sz="3600" dirty="0"/>
          </a:p>
        </p:txBody>
      </p:sp>
      <p:sp>
        <p:nvSpPr>
          <p:cNvPr id="3" name="Teardrop 2"/>
          <p:cNvSpPr/>
          <p:nvPr/>
        </p:nvSpPr>
        <p:spPr>
          <a:xfrm rot="19017240">
            <a:off x="1255557" y="4534824"/>
            <a:ext cx="3045087" cy="3187764"/>
          </a:xfrm>
          <a:prstGeom prst="teardrop">
            <a:avLst/>
          </a:prstGeom>
          <a:solidFill>
            <a:schemeClr val="accent1">
              <a:alpha val="70000"/>
            </a:schemeClr>
          </a:solidFill>
          <a:ln>
            <a:solidFill>
              <a:srgbClr val="3D4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6C1F8F14-7E7B-17EC-46FA-2DD35B7DF220}"/>
              </a:ext>
            </a:extLst>
          </p:cNvPr>
          <p:cNvSpPr txBox="1"/>
          <p:nvPr/>
        </p:nvSpPr>
        <p:spPr>
          <a:xfrm>
            <a:off x="1488100" y="4900626"/>
            <a:ext cx="2580000" cy="211641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Drinking Water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Q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uality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Benguerir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5E23846-761D-C790-1552-1B95BA8E68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>
          <a:xfrm>
            <a:off x="16801651" y="-269558"/>
            <a:ext cx="2079965" cy="1470330"/>
          </a:xfrm>
          <a:prstGeom prst="rect">
            <a:avLst/>
          </a:prstGeom>
        </p:spPr>
      </p:pic>
      <p:pic>
        <p:nvPicPr>
          <p:cNvPr id="16" name="Graphic 23" descr="Leaky Tap outline">
            <a:extLst>
              <a:ext uri="{FF2B5EF4-FFF2-40B4-BE49-F238E27FC236}">
                <a16:creationId xmlns:a16="http://schemas.microsoft.com/office/drawing/2014/main" id="{CEF15756-B354-DD6A-74D4-09F9EB655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4490"/>
          <a:stretch/>
        </p:blipFill>
        <p:spPr>
          <a:xfrm>
            <a:off x="1600200" y="3005330"/>
            <a:ext cx="1571253" cy="102932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552995" y="903132"/>
            <a:ext cx="7313151" cy="9090861"/>
            <a:chOff x="10593848" y="723900"/>
            <a:chExt cx="7313151" cy="9090861"/>
          </a:xfrm>
        </p:grpSpPr>
        <p:grpSp>
          <p:nvGrpSpPr>
            <p:cNvPr id="9" name="Group 8"/>
            <p:cNvGrpSpPr/>
            <p:nvPr/>
          </p:nvGrpSpPr>
          <p:grpSpPr>
            <a:xfrm>
              <a:off x="10593848" y="723900"/>
              <a:ext cx="7313151" cy="9090861"/>
              <a:chOff x="10593848" y="723900"/>
              <a:chExt cx="7313151" cy="909086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593848" y="723900"/>
                <a:ext cx="7313151" cy="9090861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0875442" y="8118438"/>
                <a:ext cx="340455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Sample Water of </a:t>
                </a:r>
                <a:r>
                  <a:rPr lang="en-US" sz="2000" b="1" dirty="0" err="1">
                    <a:solidFill>
                      <a:schemeClr val="bg1"/>
                    </a:solidFill>
                  </a:rPr>
                  <a:t>Benguerir</a:t>
                </a:r>
                <a:r>
                  <a:rPr lang="en-US" sz="2000" b="1" dirty="0">
                    <a:solidFill>
                      <a:schemeClr val="bg1"/>
                    </a:solidFill>
                  </a:rPr>
                  <a:t> (Taken at Night)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4654579" y="8144376"/>
                <a:ext cx="266611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Filtered Drinking Water</a:t>
                </a:r>
              </a:p>
            </p:txBody>
          </p:sp>
          <p:sp>
            <p:nvSpPr>
              <p:cNvPr id="8" name="Up Arrow 7"/>
              <p:cNvSpPr/>
              <p:nvPr/>
            </p:nvSpPr>
            <p:spPr>
              <a:xfrm>
                <a:off x="12192000" y="7261088"/>
                <a:ext cx="762000" cy="849260"/>
              </a:xfrm>
              <a:prstGeom prst="up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Up Arrow 19"/>
              <p:cNvSpPr/>
              <p:nvPr/>
            </p:nvSpPr>
            <p:spPr>
              <a:xfrm>
                <a:off x="15461504" y="7221178"/>
                <a:ext cx="762000" cy="849260"/>
              </a:xfrm>
              <a:prstGeom prst="up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Frame 1"/>
            <p:cNvSpPr/>
            <p:nvPr/>
          </p:nvSpPr>
          <p:spPr>
            <a:xfrm>
              <a:off x="10972800" y="1406671"/>
              <a:ext cx="6477000" cy="7546830"/>
            </a:xfrm>
            <a:prstGeom prst="frame">
              <a:avLst>
                <a:gd name="adj1" fmla="val 1503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062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87E7A-3A05-EC16-AD6B-86D309DBC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6CF566AE-593C-EC87-A473-6BABF6CFB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565"/>
            <a:ext cx="18313879" cy="103035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03220E-F8B7-F044-66B7-F0359B03041A}"/>
              </a:ext>
            </a:extLst>
          </p:cNvPr>
          <p:cNvSpPr/>
          <p:nvPr/>
        </p:nvSpPr>
        <p:spPr>
          <a:xfrm>
            <a:off x="-1" y="-64257"/>
            <a:ext cx="18313879" cy="10351257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18EE55-D20B-ACE8-E136-DB0C6C711788}"/>
              </a:ext>
            </a:extLst>
          </p:cNvPr>
          <p:cNvSpPr/>
          <p:nvPr/>
        </p:nvSpPr>
        <p:spPr>
          <a:xfrm>
            <a:off x="1524000" y="4457700"/>
            <a:ext cx="5469510" cy="1067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Poor Water Quality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21368CFC-A927-CF19-7EE2-9B5D6D140DB2}"/>
              </a:ext>
            </a:extLst>
          </p:cNvPr>
          <p:cNvSpPr txBox="1"/>
          <p:nvPr/>
        </p:nvSpPr>
        <p:spPr>
          <a:xfrm>
            <a:off x="-76200" y="190500"/>
            <a:ext cx="13030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FF"/>
                </a:solidFill>
                <a:latin typeface="Open Sans Extra Bold"/>
                <a:ea typeface="Arial"/>
                <a:cs typeface="Arial"/>
                <a:sym typeface="Arial"/>
              </a:rPr>
              <a:t>Water Quality Report (</a:t>
            </a:r>
            <a:r>
              <a:rPr lang="en-US" sz="5400" b="1" dirty="0" err="1">
                <a:solidFill>
                  <a:srgbClr val="FFFFFF"/>
                </a:solidFill>
                <a:latin typeface="Open Sans Extra Bold"/>
                <a:ea typeface="Arial"/>
                <a:cs typeface="Arial"/>
                <a:sym typeface="Arial"/>
              </a:rPr>
              <a:t>BenGuerir</a:t>
            </a:r>
            <a:r>
              <a:rPr lang="en-US" sz="5400" b="1" dirty="0">
                <a:solidFill>
                  <a:srgbClr val="FFFFFF"/>
                </a:solidFill>
                <a:latin typeface="Open Sans Extra Bold"/>
                <a:ea typeface="Arial"/>
                <a:cs typeface="Arial"/>
                <a:sym typeface="Arial"/>
              </a:rPr>
              <a:t> City)</a:t>
            </a:r>
            <a:endParaRPr lang="x-none" sz="5400" b="1" dirty="0">
              <a:solidFill>
                <a:srgbClr val="FFFFFF"/>
              </a:solidFill>
              <a:latin typeface="Open Sans Extra Bold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F4E4C-9819-981A-EF10-DE98FFC99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158522"/>
            <a:ext cx="14369724" cy="3734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E6F58A-D62A-70E8-5D76-A7F1A78E2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289" y="-84855"/>
            <a:ext cx="3973971" cy="2405114"/>
          </a:xfrm>
          <a:prstGeom prst="rect">
            <a:avLst/>
          </a:prstGeom>
        </p:spPr>
      </p:pic>
      <p:sp>
        <p:nvSpPr>
          <p:cNvPr id="18" name="Frame 17">
            <a:extLst>
              <a:ext uri="{FF2B5EF4-FFF2-40B4-BE49-F238E27FC236}">
                <a16:creationId xmlns:a16="http://schemas.microsoft.com/office/drawing/2014/main" id="{1BDBAC0E-D00F-760F-6954-99C15176F78C}"/>
              </a:ext>
            </a:extLst>
          </p:cNvPr>
          <p:cNvSpPr/>
          <p:nvPr/>
        </p:nvSpPr>
        <p:spPr>
          <a:xfrm>
            <a:off x="-16063" y="2974647"/>
            <a:ext cx="12131863" cy="1483053"/>
          </a:xfrm>
          <a:prstGeom prst="frame">
            <a:avLst>
              <a:gd name="adj1" fmla="val 463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E23846-761D-C790-1552-1B95BA8E68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>
          <a:xfrm>
            <a:off x="16459200" y="8724337"/>
            <a:ext cx="2079965" cy="1470330"/>
          </a:xfrm>
          <a:prstGeom prst="rect">
            <a:avLst/>
          </a:prstGeom>
        </p:spPr>
      </p:pic>
      <p:graphicFrame>
        <p:nvGraphicFramePr>
          <p:cNvPr id="12" name="Tableau 2">
            <a:extLst>
              <a:ext uri="{FF2B5EF4-FFF2-40B4-BE49-F238E27FC236}">
                <a16:creationId xmlns:a16="http://schemas.microsoft.com/office/drawing/2014/main" id="{075250BE-8776-D943-211A-53D207A42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196046"/>
              </p:ext>
            </p:extLst>
          </p:nvPr>
        </p:nvGraphicFramePr>
        <p:xfrm>
          <a:off x="5429599" y="5034853"/>
          <a:ext cx="6912137" cy="52339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47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5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2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89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Description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Water </a:t>
                      </a:r>
                      <a:r>
                        <a:rPr lang="fr-FR" sz="1600" dirty="0" err="1"/>
                        <a:t>Quality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Remarks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Liters</a:t>
                      </a:r>
                      <a:r>
                        <a:rPr lang="fr-FR" sz="1600" dirty="0"/>
                        <a:t> of water/</a:t>
                      </a:r>
                      <a:r>
                        <a:rPr lang="fr-FR" sz="1600" dirty="0" err="1"/>
                        <a:t>day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474"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P1: </a:t>
                      </a:r>
                      <a:r>
                        <a:rPr lang="fr-FR" sz="1400" kern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Citizen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Water tastes salty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Available</a:t>
                      </a:r>
                      <a:r>
                        <a:rPr lang="fr-FR" sz="14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filters are expensive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About 3.7 liters 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283589"/>
                  </a:ext>
                </a:extLst>
              </a:tr>
              <a:tr h="443268"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P2: Citizen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Calcaire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Price</a:t>
                      </a:r>
                      <a:r>
                        <a:rPr lang="fr-FR" sz="14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Filters (1500 dh)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fr-FR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196880"/>
                  </a:ext>
                </a:extLst>
              </a:tr>
              <a:tr h="470474"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P3: Citizen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Bad </a:t>
                      </a:r>
                      <a:r>
                        <a:rPr lang="fr-F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quality</a:t>
                      </a: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water!</a:t>
                      </a:r>
                      <a:endParaRPr lang="en-US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Problem</a:t>
                      </a:r>
                      <a:r>
                        <a:rPr lang="fr-FR" sz="14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with teeth</a:t>
                      </a:r>
                    </a:p>
                    <a:p>
                      <a:pPr algn="ctr"/>
                      <a:r>
                        <a:rPr lang="fr-FR" sz="14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Price: 2000 dh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About</a:t>
                      </a:r>
                      <a:r>
                        <a:rPr lang="fr-FR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2-3 </a:t>
                      </a:r>
                      <a:r>
                        <a:rPr lang="fr-FR" sz="1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liters</a:t>
                      </a:r>
                      <a:endParaRPr lang="en-US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0901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P4: Engineer</a:t>
                      </a:r>
                      <a:r>
                        <a:rPr lang="fr-FR" sz="14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400" b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Salinity</a:t>
                      </a: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water</a:t>
                      </a:r>
                      <a:endParaRPr lang="en-US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Filters</a:t>
                      </a: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700dh </a:t>
                      </a:r>
                      <a:r>
                        <a:rPr lang="fr-F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with</a:t>
                      </a: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lifetime</a:t>
                      </a: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6 </a:t>
                      </a:r>
                      <a:r>
                        <a:rPr lang="fr-F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months</a:t>
                      </a:r>
                      <a:endParaRPr lang="en-US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About</a:t>
                      </a:r>
                      <a:r>
                        <a:rPr lang="fr-FR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2.5 </a:t>
                      </a:r>
                      <a:r>
                        <a:rPr lang="fr-FR" sz="1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liters</a:t>
                      </a:r>
                      <a:endParaRPr lang="en-US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15417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P5: </a:t>
                      </a:r>
                      <a:r>
                        <a:rPr lang="fr-FR" sz="1400" kern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Engineer at OCP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Water tastes salty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Price of filters between 500-1000dh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2-4</a:t>
                      </a:r>
                      <a:r>
                        <a:rPr lang="fr-FR" sz="14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liters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47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P6: Citizen</a:t>
                      </a:r>
                      <a:endParaRPr lang="en-US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Taste</a:t>
                      </a:r>
                      <a:r>
                        <a:rPr lang="fr-FR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and </a:t>
                      </a:r>
                      <a:r>
                        <a:rPr lang="fr-FR" sz="1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smell</a:t>
                      </a:r>
                      <a:r>
                        <a:rPr lang="fr-FR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water are </a:t>
                      </a:r>
                      <a:r>
                        <a:rPr lang="fr-FR" sz="1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bad</a:t>
                      </a:r>
                      <a:endParaRPr lang="en-US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fr-FR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fr-FR" sz="1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198"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P7: Citizen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Color of water and some particle follow with water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Problem</a:t>
                      </a:r>
                      <a:r>
                        <a:rPr lang="fr-FR" sz="14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with teeth</a:t>
                      </a:r>
                    </a:p>
                    <a:p>
                      <a:pPr algn="ctr"/>
                      <a:r>
                        <a:rPr lang="fr-FR" sz="14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Need filter with low price</a:t>
                      </a:r>
                      <a:endParaRPr lang="fr-FR" sz="1400" baseline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en-US" sz="14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P8: </a:t>
                      </a:r>
                      <a:r>
                        <a:rPr lang="fr-F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Employee</a:t>
                      </a: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at UM6P</a:t>
                      </a:r>
                      <a:endParaRPr lang="en-US" sz="1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Bad </a:t>
                      </a:r>
                      <a:r>
                        <a:rPr lang="fr-F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quality</a:t>
                      </a: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water</a:t>
                      </a:r>
                      <a:endParaRPr lang="en-US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Buy</a:t>
                      </a:r>
                      <a:r>
                        <a:rPr lang="fr-FR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bottle</a:t>
                      </a:r>
                      <a:r>
                        <a:rPr lang="fr-FR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water</a:t>
                      </a:r>
                      <a:endParaRPr lang="en-US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fr-FR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6">
            <a:extLst>
              <a:ext uri="{FF2B5EF4-FFF2-40B4-BE49-F238E27FC236}">
                <a16:creationId xmlns:a16="http://schemas.microsoft.com/office/drawing/2014/main" id="{804ED128-2697-5643-4CF3-B7A02E3D234A}"/>
              </a:ext>
            </a:extLst>
          </p:cNvPr>
          <p:cNvSpPr txBox="1"/>
          <p:nvPr/>
        </p:nvSpPr>
        <p:spPr>
          <a:xfrm>
            <a:off x="344712" y="6787574"/>
            <a:ext cx="50385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Open Sans Extra Bold"/>
                <a:ea typeface="Arial"/>
                <a:cs typeface="Arial"/>
                <a:sym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Open Sans Extra Bold"/>
                <a:ea typeface="Arial"/>
                <a:cs typeface="Arial"/>
              </a:rPr>
              <a:t>Customer Survey</a:t>
            </a:r>
          </a:p>
        </p:txBody>
      </p:sp>
      <p:cxnSp>
        <p:nvCxnSpPr>
          <p:cNvPr id="5" name="Elbow Connector 4"/>
          <p:cNvCxnSpPr/>
          <p:nvPr/>
        </p:nvCxnSpPr>
        <p:spPr>
          <a:xfrm>
            <a:off x="4038600" y="7163706"/>
            <a:ext cx="1344617" cy="488109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331669" y="7139768"/>
            <a:ext cx="110799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B050"/>
                </a:solidFill>
                <a:latin typeface="Google Sans"/>
              </a:rPr>
              <a:t>✓</a:t>
            </a:r>
            <a:endParaRPr lang="en-US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19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7927D83F-D4C5-9675-B9CC-AE3FC4B03615}"/>
              </a:ext>
            </a:extLst>
          </p:cNvPr>
          <p:cNvSpPr txBox="1"/>
          <p:nvPr/>
        </p:nvSpPr>
        <p:spPr>
          <a:xfrm>
            <a:off x="653523" y="399777"/>
            <a:ext cx="2240806" cy="784830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4200" b="1" spc="4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endParaRPr lang="x-none" sz="4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72A7316B-C30E-4853-A6D4-AA927655E40D}"/>
              </a:ext>
            </a:extLst>
          </p:cNvPr>
          <p:cNvCxnSpPr>
            <a:cxnSpLocks/>
          </p:cNvCxnSpPr>
          <p:nvPr/>
        </p:nvCxnSpPr>
        <p:spPr bwMode="auto">
          <a:xfrm flipH="1">
            <a:off x="838200" y="1409700"/>
            <a:ext cx="2091049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8" name="TextBox 18">
            <a:extLst>
              <a:ext uri="{FF2B5EF4-FFF2-40B4-BE49-F238E27FC236}">
                <a16:creationId xmlns:a16="http://schemas.microsoft.com/office/drawing/2014/main" id="{DF2E54C0-E9CA-4ED8-7591-BB37B608E96B}"/>
              </a:ext>
            </a:extLst>
          </p:cNvPr>
          <p:cNvSpPr txBox="1"/>
          <p:nvPr/>
        </p:nvSpPr>
        <p:spPr>
          <a:xfrm>
            <a:off x="838200" y="8254305"/>
            <a:ext cx="4179838" cy="954107"/>
          </a:xfrm>
          <a:prstGeom prst="rect">
            <a:avLst/>
          </a:prstGeom>
          <a:solidFill>
            <a:srgbClr val="1146D6"/>
          </a:solidFill>
          <a:ln>
            <a:solidFill>
              <a:srgbClr val="5B9B42"/>
            </a:solidFill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x-none"/>
            </a:defPPr>
            <a:lvl1pPr>
              <a:defRPr sz="2000" b="1" spc="3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</a:rPr>
              <a:t>Low </a:t>
            </a:r>
            <a:r>
              <a:rPr lang="fr-FR" sz="2800" dirty="0" err="1">
                <a:solidFill>
                  <a:schemeClr val="bg1"/>
                </a:solidFill>
              </a:rPr>
              <a:t>Cost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</a:rPr>
              <a:t>(Under 50 Euros)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BB99CE9C-FF3D-81B8-FC44-8836EB587B14}"/>
              </a:ext>
            </a:extLst>
          </p:cNvPr>
          <p:cNvSpPr txBox="1"/>
          <p:nvPr/>
        </p:nvSpPr>
        <p:spPr>
          <a:xfrm>
            <a:off x="796750" y="6322993"/>
            <a:ext cx="4329558" cy="954107"/>
          </a:xfrm>
          <a:prstGeom prst="rect">
            <a:avLst/>
          </a:prstGeom>
          <a:solidFill>
            <a:srgbClr val="1146D6"/>
          </a:solidFill>
          <a:ln>
            <a:solidFill>
              <a:srgbClr val="5B9B42"/>
            </a:solidFill>
          </a:ln>
        </p:spPr>
        <p:txBody>
          <a:bodyPr wrap="square">
            <a:spAutoFit/>
          </a:bodyPr>
          <a:lstStyle>
            <a:defPPr>
              <a:defRPr lang="x-none"/>
            </a:defPPr>
            <a:lvl1pPr>
              <a:defRPr sz="2000" b="1" spc="3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fr-FR" sz="2800" dirty="0" err="1">
                <a:solidFill>
                  <a:schemeClr val="bg1"/>
                </a:solidFill>
              </a:rPr>
              <a:t>Without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Electricity</a:t>
            </a:r>
            <a:r>
              <a:rPr lang="fr-FR" sz="2800" dirty="0">
                <a:solidFill>
                  <a:schemeClr val="bg1"/>
                </a:solidFill>
              </a:rPr>
              <a:t> &amp; Portable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57D81162-6D7C-0307-9982-F9709CC6F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42" y="5261262"/>
            <a:ext cx="5277658" cy="4987638"/>
          </a:xfrm>
          <a:prstGeom prst="rect">
            <a:avLst/>
          </a:prstGeom>
        </p:spPr>
      </p:pic>
      <p:sp>
        <p:nvSpPr>
          <p:cNvPr id="15" name="TextBox 26">
            <a:extLst>
              <a:ext uri="{FF2B5EF4-FFF2-40B4-BE49-F238E27FC236}">
                <a16:creationId xmlns:a16="http://schemas.microsoft.com/office/drawing/2014/main" id="{65E13605-A458-D73A-74C0-94802ED8FFC6}"/>
              </a:ext>
            </a:extLst>
          </p:cNvPr>
          <p:cNvSpPr txBox="1"/>
          <p:nvPr/>
        </p:nvSpPr>
        <p:spPr>
          <a:xfrm>
            <a:off x="12192000" y="6210300"/>
            <a:ext cx="4724400" cy="954107"/>
          </a:xfrm>
          <a:prstGeom prst="rect">
            <a:avLst/>
          </a:prstGeom>
          <a:solidFill>
            <a:srgbClr val="1146D6"/>
          </a:solidFill>
          <a:ln>
            <a:solidFill>
              <a:srgbClr val="5B9B42"/>
            </a:solidFill>
          </a:ln>
        </p:spPr>
        <p:txBody>
          <a:bodyPr wrap="square">
            <a:spAutoFit/>
          </a:bodyPr>
          <a:lstStyle>
            <a:defPPr>
              <a:defRPr lang="x-none"/>
            </a:defPPr>
            <a:lvl1pPr>
              <a:defRPr sz="2000" b="1" spc="3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fr-FR" sz="2800" dirty="0" err="1">
                <a:solidFill>
                  <a:schemeClr val="bg1"/>
                </a:solidFill>
              </a:rPr>
              <a:t>Above</a:t>
            </a:r>
            <a:r>
              <a:rPr lang="fr-FR" sz="2800" dirty="0">
                <a:solidFill>
                  <a:schemeClr val="bg1"/>
                </a:solidFill>
              </a:rPr>
              <a:t> 90% </a:t>
            </a:r>
            <a:r>
              <a:rPr lang="fr-FR" sz="2800" dirty="0" err="1">
                <a:solidFill>
                  <a:schemeClr val="bg1"/>
                </a:solidFill>
              </a:rPr>
              <a:t>Efficiency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Cleaning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Tap</a:t>
            </a:r>
            <a:r>
              <a:rPr lang="fr-FR" sz="2800" dirty="0">
                <a:solidFill>
                  <a:schemeClr val="bg1"/>
                </a:solidFill>
              </a:rPr>
              <a:t> Water</a:t>
            </a: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96C38F5E-699A-098F-87EE-7780CCD01714}"/>
              </a:ext>
            </a:extLst>
          </p:cNvPr>
          <p:cNvSpPr txBox="1"/>
          <p:nvPr/>
        </p:nvSpPr>
        <p:spPr>
          <a:xfrm>
            <a:off x="12496800" y="8814180"/>
            <a:ext cx="4419600" cy="523220"/>
          </a:xfrm>
          <a:prstGeom prst="rect">
            <a:avLst/>
          </a:prstGeom>
          <a:solidFill>
            <a:srgbClr val="1146D6"/>
          </a:solidFill>
          <a:ln>
            <a:solidFill>
              <a:srgbClr val="5B9B42"/>
            </a:solidFill>
          </a:ln>
        </p:spPr>
        <p:txBody>
          <a:bodyPr wrap="square">
            <a:spAutoFit/>
          </a:bodyPr>
          <a:lstStyle>
            <a:defPPr>
              <a:defRPr lang="x-none"/>
            </a:defPPr>
            <a:lvl1pPr>
              <a:defRPr sz="2000" b="1" spc="3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fr-FR" sz="2800" dirty="0" err="1">
                <a:solidFill>
                  <a:schemeClr val="bg1"/>
                </a:solidFill>
              </a:rPr>
              <a:t>Lifespan</a:t>
            </a:r>
            <a:r>
              <a:rPr lang="fr-FR" sz="2800" dirty="0">
                <a:solidFill>
                  <a:schemeClr val="bg1"/>
                </a:solidFill>
              </a:rPr>
              <a:t> of ~10 </a:t>
            </a:r>
            <a:r>
              <a:rPr lang="fr-FR" sz="2800" dirty="0" err="1">
                <a:solidFill>
                  <a:schemeClr val="bg1"/>
                </a:solidFill>
              </a:rPr>
              <a:t>months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AC57A6E4-5B86-6ED7-A9A7-AF271839A7AA}"/>
              </a:ext>
            </a:extLst>
          </p:cNvPr>
          <p:cNvSpPr txBox="1"/>
          <p:nvPr/>
        </p:nvSpPr>
        <p:spPr>
          <a:xfrm>
            <a:off x="762000" y="5014436"/>
            <a:ext cx="43717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200" b="1" spc="4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Value Proposition</a:t>
            </a:r>
            <a:endParaRPr lang="x-none" sz="4200" b="1" spc="47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9">
            <a:extLst>
              <a:ext uri="{FF2B5EF4-FFF2-40B4-BE49-F238E27FC236}">
                <a16:creationId xmlns:a16="http://schemas.microsoft.com/office/drawing/2014/main" id="{72A7316B-C30E-4853-A6D4-AA927655E40D}"/>
              </a:ext>
            </a:extLst>
          </p:cNvPr>
          <p:cNvCxnSpPr>
            <a:cxnSpLocks/>
          </p:cNvCxnSpPr>
          <p:nvPr/>
        </p:nvCxnSpPr>
        <p:spPr bwMode="auto">
          <a:xfrm flipH="1">
            <a:off x="1102368" y="5905500"/>
            <a:ext cx="2091049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DA6840-0CA8-B81D-6B3D-EE8564E3CA16}"/>
              </a:ext>
            </a:extLst>
          </p:cNvPr>
          <p:cNvSpPr txBox="1"/>
          <p:nvPr/>
        </p:nvSpPr>
        <p:spPr>
          <a:xfrm>
            <a:off x="8855789" y="2171700"/>
            <a:ext cx="2879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Economical Filter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57C587-7057-C413-00DA-563902990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92" y="1627158"/>
            <a:ext cx="2046008" cy="2046008"/>
          </a:xfrm>
          <a:prstGeom prst="rect">
            <a:avLst/>
          </a:prstGeom>
        </p:spPr>
      </p:pic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0D9B1A2E-82FA-E3AB-E74F-E3965543FDDD}"/>
              </a:ext>
            </a:extLst>
          </p:cNvPr>
          <p:cNvSpPr/>
          <p:nvPr/>
        </p:nvSpPr>
        <p:spPr>
          <a:xfrm>
            <a:off x="4876800" y="1329683"/>
            <a:ext cx="2743200" cy="2607314"/>
          </a:xfrm>
          <a:prstGeom prst="mathMultiply">
            <a:avLst>
              <a:gd name="adj1" fmla="val 44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C0894C-7F7A-1D62-9F41-C38702CE6AF0}"/>
              </a:ext>
            </a:extLst>
          </p:cNvPr>
          <p:cNvSpPr txBox="1"/>
          <p:nvPr/>
        </p:nvSpPr>
        <p:spPr>
          <a:xfrm>
            <a:off x="2590800" y="2237482"/>
            <a:ext cx="2879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Filter without Electricity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B1310E2-3BD1-82CA-61CB-D9645576B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198" y="1556074"/>
            <a:ext cx="2292026" cy="2292026"/>
          </a:xfrm>
          <a:prstGeom prst="rect">
            <a:avLst/>
          </a:prstGeom>
        </p:spPr>
      </p:pic>
      <p:sp>
        <p:nvSpPr>
          <p:cNvPr id="30" name="TextBox 28">
            <a:extLst>
              <a:ext uri="{FF2B5EF4-FFF2-40B4-BE49-F238E27FC236}">
                <a16:creationId xmlns:a16="http://schemas.microsoft.com/office/drawing/2014/main" id="{75E8D0D9-2944-F859-9C9F-F967BD194C32}"/>
              </a:ext>
            </a:extLst>
          </p:cNvPr>
          <p:cNvSpPr txBox="1"/>
          <p:nvPr/>
        </p:nvSpPr>
        <p:spPr>
          <a:xfrm>
            <a:off x="12389842" y="7755081"/>
            <a:ext cx="4419600" cy="523220"/>
          </a:xfrm>
          <a:prstGeom prst="rect">
            <a:avLst/>
          </a:prstGeom>
          <a:solidFill>
            <a:srgbClr val="1146D6"/>
          </a:solidFill>
          <a:ln>
            <a:solidFill>
              <a:srgbClr val="5B9B42"/>
            </a:solidFill>
          </a:ln>
        </p:spPr>
        <p:txBody>
          <a:bodyPr wrap="square">
            <a:spAutoFit/>
          </a:bodyPr>
          <a:lstStyle>
            <a:defPPr>
              <a:defRPr lang="x-none"/>
            </a:defPPr>
            <a:lvl1pPr>
              <a:defRPr sz="2000" b="1" spc="3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</a:rPr>
              <a:t>1000x </a:t>
            </a:r>
            <a:r>
              <a:rPr lang="fr-FR" sz="2800" dirty="0" err="1">
                <a:solidFill>
                  <a:schemeClr val="bg1"/>
                </a:solidFill>
              </a:rPr>
              <a:t>Better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922D1F2-E247-02FF-C3D6-D0EC5750DB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1" b="26234"/>
          <a:stretch/>
        </p:blipFill>
        <p:spPr>
          <a:xfrm>
            <a:off x="15769373" y="-12912"/>
            <a:ext cx="3142098" cy="162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3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4C09-9718-44F1-E105-0DAAA5852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5">
            <a:extLst>
              <a:ext uri="{FF2B5EF4-FFF2-40B4-BE49-F238E27FC236}">
                <a16:creationId xmlns:a16="http://schemas.microsoft.com/office/drawing/2014/main" id="{D9513A07-7DBA-EA94-F63D-6873791720BC}"/>
              </a:ext>
            </a:extLst>
          </p:cNvPr>
          <p:cNvSpPr txBox="1"/>
          <p:nvPr/>
        </p:nvSpPr>
        <p:spPr>
          <a:xfrm>
            <a:off x="501759" y="932898"/>
            <a:ext cx="4567917" cy="754053"/>
          </a:xfrm>
          <a:prstGeom prst="rect">
            <a:avLst/>
          </a:prstGeom>
          <a:solidFill>
            <a:schemeClr val="bg1"/>
          </a:solidFill>
        </p:spPr>
        <p:txBody>
          <a:bodyPr wrap="square" lIns="137160" tIns="68580" rIns="137160" bIns="6858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B2C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BFDBCE93-8AC1-5153-B25C-32108EEF1605}"/>
              </a:ext>
            </a:extLst>
          </p:cNvPr>
          <p:cNvSpPr txBox="1"/>
          <p:nvPr/>
        </p:nvSpPr>
        <p:spPr>
          <a:xfrm>
            <a:off x="533233" y="5120670"/>
            <a:ext cx="7239167" cy="78483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fr-FR" sz="4200" b="1" spc="4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Alternatives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130649C0-7D9C-51C2-FC96-C32BBFADC905}"/>
              </a:ext>
            </a:extLst>
          </p:cNvPr>
          <p:cNvSpPr txBox="1"/>
          <p:nvPr/>
        </p:nvSpPr>
        <p:spPr>
          <a:xfrm>
            <a:off x="-381000" y="218766"/>
            <a:ext cx="4278452" cy="78483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4200" b="1" spc="4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User Cycle</a:t>
            </a:r>
          </a:p>
        </p:txBody>
      </p:sp>
      <p:cxnSp>
        <p:nvCxnSpPr>
          <p:cNvPr id="37" name="Straight Connector 9">
            <a:extLst>
              <a:ext uri="{FF2B5EF4-FFF2-40B4-BE49-F238E27FC236}">
                <a16:creationId xmlns:a16="http://schemas.microsoft.com/office/drawing/2014/main" id="{99DE782C-AEC0-BA55-99C1-55973D490DF7}"/>
              </a:ext>
            </a:extLst>
          </p:cNvPr>
          <p:cNvCxnSpPr>
            <a:cxnSpLocks/>
          </p:cNvCxnSpPr>
          <p:nvPr/>
        </p:nvCxnSpPr>
        <p:spPr bwMode="auto">
          <a:xfrm flipH="1">
            <a:off x="609600" y="952500"/>
            <a:ext cx="2091049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38" name="Straight Connector 9">
            <a:extLst>
              <a:ext uri="{FF2B5EF4-FFF2-40B4-BE49-F238E27FC236}">
                <a16:creationId xmlns:a16="http://schemas.microsoft.com/office/drawing/2014/main" id="{06ADA897-41E5-69D9-F497-3A255FBCB947}"/>
              </a:ext>
            </a:extLst>
          </p:cNvPr>
          <p:cNvCxnSpPr>
            <a:cxnSpLocks/>
          </p:cNvCxnSpPr>
          <p:nvPr/>
        </p:nvCxnSpPr>
        <p:spPr bwMode="auto">
          <a:xfrm flipH="1">
            <a:off x="685800" y="5829300"/>
            <a:ext cx="1600200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40D4EC7-C3B9-5CBB-DB3E-D14D9DEF4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285933"/>
            <a:ext cx="3962400" cy="2641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7D30DA-37E4-70E0-D8C6-66AF8A864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886" y="6078976"/>
            <a:ext cx="3987523" cy="26807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B3E802-3FAB-ACBD-6C67-B20172BAECEC}"/>
              </a:ext>
            </a:extLst>
          </p:cNvPr>
          <p:cNvSpPr txBox="1"/>
          <p:nvPr/>
        </p:nvSpPr>
        <p:spPr>
          <a:xfrm>
            <a:off x="2133600" y="9406235"/>
            <a:ext cx="3931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Health Risk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53FC15-88BF-9EE3-80BB-587637E4B2F0}"/>
              </a:ext>
            </a:extLst>
          </p:cNvPr>
          <p:cNvSpPr txBox="1"/>
          <p:nvPr/>
        </p:nvSpPr>
        <p:spPr>
          <a:xfrm>
            <a:off x="6988866" y="9339219"/>
            <a:ext cx="4530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Save </a:t>
            </a:r>
            <a:r>
              <a:rPr lang="en-US" sz="2400" b="1" dirty="0" err="1"/>
              <a:t>Upto</a:t>
            </a:r>
            <a:r>
              <a:rPr lang="en-US" sz="2400" b="1" dirty="0"/>
              <a:t> ~2700 </a:t>
            </a:r>
            <a:r>
              <a:rPr lang="en-US" sz="2400" b="1" dirty="0" err="1"/>
              <a:t>Dhs</a:t>
            </a:r>
            <a:r>
              <a:rPr lang="en-US" sz="2400" b="1" dirty="0"/>
              <a:t>/10 Months</a:t>
            </a:r>
          </a:p>
          <a:p>
            <a:r>
              <a:rPr lang="en-US" sz="2400" b="1" dirty="0"/>
              <a:t>Effort &amp; Cost in Bringing Home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8ABA7D5-1ECF-251B-C79C-40F0AEAF2E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4" t="16137" r="12812"/>
          <a:stretch/>
        </p:blipFill>
        <p:spPr>
          <a:xfrm>
            <a:off x="7752329" y="6155177"/>
            <a:ext cx="2251928" cy="28881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5513EC-7F75-BDD6-9558-BD7F746E11FF}"/>
              </a:ext>
            </a:extLst>
          </p:cNvPr>
          <p:cNvSpPr txBox="1"/>
          <p:nvPr/>
        </p:nvSpPr>
        <p:spPr>
          <a:xfrm>
            <a:off x="12578923" y="8755440"/>
            <a:ext cx="5556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Electricity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Cartridge Replacement (3-6 Months)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9A17EF-152E-6853-2DE8-7C65EB5FB9BA}"/>
              </a:ext>
            </a:extLst>
          </p:cNvPr>
          <p:cNvSpPr/>
          <p:nvPr/>
        </p:nvSpPr>
        <p:spPr>
          <a:xfrm>
            <a:off x="1219200" y="6173027"/>
            <a:ext cx="3962400" cy="333771"/>
          </a:xfrm>
          <a:prstGeom prst="rect">
            <a:avLst/>
          </a:prstGeom>
          <a:solidFill>
            <a:srgbClr val="1146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 Water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11E417-A3DC-3B4F-F548-F25E903B0D79}"/>
              </a:ext>
            </a:extLst>
          </p:cNvPr>
          <p:cNvSpPr/>
          <p:nvPr/>
        </p:nvSpPr>
        <p:spPr>
          <a:xfrm>
            <a:off x="7752328" y="6155176"/>
            <a:ext cx="2251929" cy="350178"/>
          </a:xfrm>
          <a:prstGeom prst="rect">
            <a:avLst/>
          </a:prstGeom>
          <a:solidFill>
            <a:srgbClr val="1146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Gallon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A805A6-03B3-F0AE-7341-3AA75584DD7E}"/>
              </a:ext>
            </a:extLst>
          </p:cNvPr>
          <p:cNvSpPr/>
          <p:nvPr/>
        </p:nvSpPr>
        <p:spPr>
          <a:xfrm>
            <a:off x="12705875" y="6078976"/>
            <a:ext cx="3959621" cy="434661"/>
          </a:xfrm>
          <a:prstGeom prst="rect">
            <a:avLst/>
          </a:prstGeom>
          <a:solidFill>
            <a:srgbClr val="1146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 Plant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73F1808-960A-846A-BFF6-ECB0B1A1EB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29037"/>
          <a:stretch/>
        </p:blipFill>
        <p:spPr>
          <a:xfrm>
            <a:off x="3363279" y="1409700"/>
            <a:ext cx="3113721" cy="31419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BDA57F-DC09-99D0-A6F9-DB91F899167F}"/>
              </a:ext>
            </a:extLst>
          </p:cNvPr>
          <p:cNvCxnSpPr>
            <a:cxnSpLocks/>
          </p:cNvCxnSpPr>
          <p:nvPr/>
        </p:nvCxnSpPr>
        <p:spPr>
          <a:xfrm>
            <a:off x="6654821" y="2827520"/>
            <a:ext cx="1803379" cy="0"/>
          </a:xfrm>
          <a:prstGeom prst="line">
            <a:avLst/>
          </a:prstGeom>
          <a:ln w="57150">
            <a:solidFill>
              <a:srgbClr val="114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8D52031-3E82-3003-0754-B2007ADF620E}"/>
              </a:ext>
            </a:extLst>
          </p:cNvPr>
          <p:cNvCxnSpPr>
            <a:cxnSpLocks/>
          </p:cNvCxnSpPr>
          <p:nvPr/>
        </p:nvCxnSpPr>
        <p:spPr>
          <a:xfrm>
            <a:off x="11518909" y="2750070"/>
            <a:ext cx="1803379" cy="0"/>
          </a:xfrm>
          <a:prstGeom prst="line">
            <a:avLst/>
          </a:prstGeom>
          <a:ln w="57150">
            <a:solidFill>
              <a:srgbClr val="114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C1D29818-7CDC-A4D9-BBBA-7F734ABC66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5" b="23405"/>
          <a:stretch/>
        </p:blipFill>
        <p:spPr>
          <a:xfrm>
            <a:off x="13563600" y="1239558"/>
            <a:ext cx="3174865" cy="31419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789D28F6-4D11-D1F3-B2C0-6F9397F90DDC}"/>
              </a:ext>
            </a:extLst>
          </p:cNvPr>
          <p:cNvSpPr/>
          <p:nvPr/>
        </p:nvSpPr>
        <p:spPr>
          <a:xfrm>
            <a:off x="8382000" y="2705100"/>
            <a:ext cx="254021" cy="256032"/>
          </a:xfrm>
          <a:prstGeom prst="flowChartConnector">
            <a:avLst/>
          </a:prstGeom>
          <a:solidFill>
            <a:srgbClr val="1146D6"/>
          </a:solidFill>
          <a:ln>
            <a:solidFill>
              <a:srgbClr val="1146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9876F991-2CBE-C217-B0A9-6D57AAE75746}"/>
              </a:ext>
            </a:extLst>
          </p:cNvPr>
          <p:cNvSpPr/>
          <p:nvPr/>
        </p:nvSpPr>
        <p:spPr>
          <a:xfrm>
            <a:off x="11353800" y="2628900"/>
            <a:ext cx="254021" cy="256032"/>
          </a:xfrm>
          <a:prstGeom prst="flowChartConnector">
            <a:avLst/>
          </a:prstGeom>
          <a:solidFill>
            <a:srgbClr val="1146D6"/>
          </a:solidFill>
          <a:ln>
            <a:solidFill>
              <a:srgbClr val="1146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F379EF6-0FBB-00A9-B61C-973436C35096}"/>
              </a:ext>
            </a:extLst>
          </p:cNvPr>
          <p:cNvCxnSpPr>
            <a:cxnSpLocks/>
          </p:cNvCxnSpPr>
          <p:nvPr/>
        </p:nvCxnSpPr>
        <p:spPr>
          <a:xfrm>
            <a:off x="6654821" y="2810529"/>
            <a:ext cx="316250" cy="150603"/>
          </a:xfrm>
          <a:prstGeom prst="line">
            <a:avLst/>
          </a:prstGeom>
          <a:ln w="57150">
            <a:solidFill>
              <a:srgbClr val="114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A11CF1F-C8AC-8AF0-5E43-B4DAA2F429A3}"/>
              </a:ext>
            </a:extLst>
          </p:cNvPr>
          <p:cNvCxnSpPr>
            <a:cxnSpLocks/>
          </p:cNvCxnSpPr>
          <p:nvPr/>
        </p:nvCxnSpPr>
        <p:spPr>
          <a:xfrm flipV="1">
            <a:off x="6676455" y="2669334"/>
            <a:ext cx="294616" cy="157436"/>
          </a:xfrm>
          <a:prstGeom prst="line">
            <a:avLst/>
          </a:prstGeom>
          <a:ln w="57150">
            <a:solidFill>
              <a:srgbClr val="114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0E7DC62-DA35-82E0-AC7A-50ACAAC313D5}"/>
              </a:ext>
            </a:extLst>
          </p:cNvPr>
          <p:cNvCxnSpPr>
            <a:cxnSpLocks/>
          </p:cNvCxnSpPr>
          <p:nvPr/>
        </p:nvCxnSpPr>
        <p:spPr>
          <a:xfrm flipV="1">
            <a:off x="13021493" y="2756916"/>
            <a:ext cx="294616" cy="111573"/>
          </a:xfrm>
          <a:prstGeom prst="line">
            <a:avLst/>
          </a:prstGeom>
          <a:ln w="57150">
            <a:solidFill>
              <a:srgbClr val="114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FC48D7D-4DD1-0929-24CA-C7639747EF06}"/>
              </a:ext>
            </a:extLst>
          </p:cNvPr>
          <p:cNvCxnSpPr>
            <a:cxnSpLocks/>
          </p:cNvCxnSpPr>
          <p:nvPr/>
        </p:nvCxnSpPr>
        <p:spPr>
          <a:xfrm>
            <a:off x="13021493" y="2616239"/>
            <a:ext cx="294616" cy="157436"/>
          </a:xfrm>
          <a:prstGeom prst="line">
            <a:avLst/>
          </a:prstGeom>
          <a:ln w="57150">
            <a:solidFill>
              <a:srgbClr val="114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285EAEB5-518E-AFFF-4128-F0D76B8564B2}"/>
              </a:ext>
            </a:extLst>
          </p:cNvPr>
          <p:cNvSpPr txBox="1"/>
          <p:nvPr/>
        </p:nvSpPr>
        <p:spPr>
          <a:xfrm>
            <a:off x="6795796" y="2191370"/>
            <a:ext cx="3065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Filter Shops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415A60E-DF72-9F9B-B16F-6F6848E62DAD}"/>
              </a:ext>
            </a:extLst>
          </p:cNvPr>
          <p:cNvSpPr txBox="1"/>
          <p:nvPr/>
        </p:nvSpPr>
        <p:spPr>
          <a:xfrm>
            <a:off x="11635955" y="2114850"/>
            <a:ext cx="3065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End User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6922D1F2-E247-02FF-C3D6-D0EC5750DB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1" b="26234"/>
          <a:stretch/>
        </p:blipFill>
        <p:spPr>
          <a:xfrm>
            <a:off x="7661453" y="1364895"/>
            <a:ext cx="4648009" cy="240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03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20211208_135415_734.jpg"/>
          <p:cNvPicPr>
            <a:picLocks noChangeAspect="1"/>
          </p:cNvPicPr>
          <p:nvPr/>
        </p:nvPicPr>
        <p:blipFill>
          <a:blip r:embed="rId3"/>
          <a:srcRect l="35007" t="25908" r="38996" b="34852"/>
          <a:stretch>
            <a:fillRect/>
          </a:stretch>
        </p:blipFill>
        <p:spPr>
          <a:xfrm>
            <a:off x="7092447" y="1799408"/>
            <a:ext cx="5358596" cy="77350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Oval 13"/>
          <p:cNvSpPr/>
          <p:nvPr/>
        </p:nvSpPr>
        <p:spPr>
          <a:xfrm>
            <a:off x="8891703" y="6120310"/>
            <a:ext cx="1224281" cy="1103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FC0D3D-E837-431F-9F16-52AB6C370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50" y="1780903"/>
            <a:ext cx="5558246" cy="7753520"/>
          </a:xfrm>
          <a:prstGeom prst="rect">
            <a:avLst/>
          </a:prstGeom>
        </p:spPr>
      </p:pic>
      <p:sp>
        <p:nvSpPr>
          <p:cNvPr id="16" name="TextBox 23"/>
          <p:cNvSpPr txBox="1"/>
          <p:nvPr/>
        </p:nvSpPr>
        <p:spPr>
          <a:xfrm>
            <a:off x="658428" y="624046"/>
            <a:ext cx="627468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4050" b="1" dirty="0">
                <a:solidFill>
                  <a:srgbClr val="1146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Bold"/>
              </a:rPr>
              <a:t>Prototyping</a:t>
            </a:r>
          </a:p>
        </p:txBody>
      </p:sp>
      <p:sp>
        <p:nvSpPr>
          <p:cNvPr id="24" name="TextBox 18"/>
          <p:cNvSpPr txBox="1"/>
          <p:nvPr/>
        </p:nvSpPr>
        <p:spPr>
          <a:xfrm>
            <a:off x="11424062" y="2018501"/>
            <a:ext cx="3562292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2"/>
              </a:lnSpc>
            </a:pPr>
            <a:endParaRPr lang="en-US" sz="2700" spc="-107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3" name="TextBox 23"/>
          <p:cNvSpPr txBox="1"/>
          <p:nvPr/>
        </p:nvSpPr>
        <p:spPr>
          <a:xfrm>
            <a:off x="2800783" y="9019570"/>
            <a:ext cx="5055487" cy="509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Bold"/>
              </a:rPr>
              <a:t>Initial Prototyping</a:t>
            </a:r>
          </a:p>
        </p:txBody>
      </p:sp>
      <p:sp>
        <p:nvSpPr>
          <p:cNvPr id="17" name="TextBox 23"/>
          <p:cNvSpPr txBox="1"/>
          <p:nvPr/>
        </p:nvSpPr>
        <p:spPr>
          <a:xfrm>
            <a:off x="7727496" y="9029700"/>
            <a:ext cx="5055487" cy="509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Bold"/>
              </a:rPr>
              <a:t>Testing of the Prototype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922D1F2-E247-02FF-C3D6-D0EC5750DB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1" b="26234"/>
          <a:stretch/>
        </p:blipFill>
        <p:spPr>
          <a:xfrm>
            <a:off x="8646616" y="6228114"/>
            <a:ext cx="1714453" cy="887842"/>
          </a:xfrm>
          <a:prstGeom prst="rect">
            <a:avLst/>
          </a:prstGeom>
        </p:spPr>
      </p:pic>
      <p:pic>
        <p:nvPicPr>
          <p:cNvPr id="3" name="Picture 2" descr="A glass flask with a lid&#10;&#10;AI-generated content may be incorrect.">
            <a:extLst>
              <a:ext uri="{FF2B5EF4-FFF2-40B4-BE49-F238E27FC236}">
                <a16:creationId xmlns:a16="http://schemas.microsoft.com/office/drawing/2014/main" id="{3A07A4FD-D179-F95A-B2A2-CF9D7677FA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r="18671" b="19622"/>
          <a:stretch>
            <a:fillRect/>
          </a:stretch>
        </p:blipFill>
        <p:spPr>
          <a:xfrm>
            <a:off x="12451043" y="1799408"/>
            <a:ext cx="4617757" cy="7730045"/>
          </a:xfrm>
          <a:prstGeom prst="rect">
            <a:avLst/>
          </a:prstGeom>
        </p:spPr>
      </p:pic>
      <p:sp>
        <p:nvSpPr>
          <p:cNvPr id="4" name="TextBox 23">
            <a:extLst>
              <a:ext uri="{FF2B5EF4-FFF2-40B4-BE49-F238E27FC236}">
                <a16:creationId xmlns:a16="http://schemas.microsoft.com/office/drawing/2014/main" id="{565EAA6F-D955-A5AA-24C1-7065A4283FF2}"/>
              </a:ext>
            </a:extLst>
          </p:cNvPr>
          <p:cNvSpPr txBox="1"/>
          <p:nvPr/>
        </p:nvSpPr>
        <p:spPr>
          <a:xfrm>
            <a:off x="12466283" y="8996710"/>
            <a:ext cx="4602517" cy="509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Bold"/>
              </a:rPr>
              <a:t>MVP</a:t>
            </a:r>
          </a:p>
        </p:txBody>
      </p:sp>
    </p:spTree>
    <p:extLst>
      <p:ext uri="{BB962C8B-B14F-4D97-AF65-F5344CB8AC3E}">
        <p14:creationId xmlns:p14="http://schemas.microsoft.com/office/powerpoint/2010/main" val="162418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1DAF4-D71C-3616-E1E2-53D7AA44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F78F95-8313-4492-6181-51CA565F5AA5}"/>
              </a:ext>
            </a:extLst>
          </p:cNvPr>
          <p:cNvSpPr/>
          <p:nvPr/>
        </p:nvSpPr>
        <p:spPr>
          <a:xfrm>
            <a:off x="0" y="14908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6" y="0"/>
            <a:ext cx="18304566" cy="10301908"/>
          </a:xfrm>
          <a:prstGeom prst="rect">
            <a:avLst/>
          </a:prstGeom>
        </p:spPr>
      </p:pic>
      <p:sp>
        <p:nvSpPr>
          <p:cNvPr id="2" name="AutoShape 2" descr="This is Water Filtration shop who sells RO Filters...If anyone goes outside and passes by this shop...should discuss with him related to NanoDrop">
            <a:extLst>
              <a:ext uri="{FF2B5EF4-FFF2-40B4-BE49-F238E27FC236}">
                <a16:creationId xmlns:a16="http://schemas.microsoft.com/office/drawing/2014/main" id="{C2A616BE-C57F-066C-FE78-F2683DDED5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AutoShape 4" descr="This is Water Filtration shop who sells RO Filters...If anyone goes outside and passes by this shop...should discuss with him related to NanoDrop">
            <a:extLst>
              <a:ext uri="{FF2B5EF4-FFF2-40B4-BE49-F238E27FC236}">
                <a16:creationId xmlns:a16="http://schemas.microsoft.com/office/drawing/2014/main" id="{0738F817-D9C4-F6F4-827E-2D21DA4B9B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1962" y="119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AutoShape 6" descr="This is Water Filtration shop who sells RO Filters...If anyone goes outside and passes by this shop...should discuss with him related to NanoDrop">
            <a:extLst>
              <a:ext uri="{FF2B5EF4-FFF2-40B4-BE49-F238E27FC236}">
                <a16:creationId xmlns:a16="http://schemas.microsoft.com/office/drawing/2014/main" id="{EF3DB580-FA73-6C46-FD2B-3C328B40BE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0563" y="2405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F38444-A624-CE70-928E-C9256C4895C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23">
            <a:extLst>
              <a:ext uri="{FF2B5EF4-FFF2-40B4-BE49-F238E27FC236}">
                <a16:creationId xmlns:a16="http://schemas.microsoft.com/office/drawing/2014/main" id="{88AC60C4-5F29-3578-0CFE-4E407DDE73F1}"/>
              </a:ext>
            </a:extLst>
          </p:cNvPr>
          <p:cNvSpPr txBox="1"/>
          <p:nvPr/>
        </p:nvSpPr>
        <p:spPr>
          <a:xfrm>
            <a:off x="1300609" y="718344"/>
            <a:ext cx="7297947" cy="548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4200" b="1" spc="4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Market</a:t>
            </a:r>
          </a:p>
        </p:txBody>
      </p:sp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72A7316B-C30E-4853-A6D4-AA927655E40D}"/>
              </a:ext>
            </a:extLst>
          </p:cNvPr>
          <p:cNvCxnSpPr>
            <a:cxnSpLocks/>
          </p:cNvCxnSpPr>
          <p:nvPr/>
        </p:nvCxnSpPr>
        <p:spPr bwMode="auto">
          <a:xfrm flipH="1">
            <a:off x="1263437" y="1409700"/>
            <a:ext cx="2091049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19" name="Oval 7">
            <a:extLst>
              <a:ext uri="{FF2B5EF4-FFF2-40B4-BE49-F238E27FC236}">
                <a16:creationId xmlns:a16="http://schemas.microsoft.com/office/drawing/2014/main" id="{F740F4D8-F7F8-F090-23F9-59FE8B4BB16F}"/>
              </a:ext>
            </a:extLst>
          </p:cNvPr>
          <p:cNvSpPr/>
          <p:nvPr/>
        </p:nvSpPr>
        <p:spPr>
          <a:xfrm>
            <a:off x="5562600" y="2365829"/>
            <a:ext cx="6096000" cy="5867400"/>
          </a:xfrm>
          <a:prstGeom prst="ellipse">
            <a:avLst/>
          </a:prstGeom>
          <a:solidFill>
            <a:srgbClr val="114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A392567F-E424-5EBC-ABA1-7ABD3F0159E4}"/>
              </a:ext>
            </a:extLst>
          </p:cNvPr>
          <p:cNvSpPr txBox="1"/>
          <p:nvPr/>
        </p:nvSpPr>
        <p:spPr>
          <a:xfrm>
            <a:off x="6629400" y="2596334"/>
            <a:ext cx="3673614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13716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(Global)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Billion Euros</a:t>
            </a:r>
          </a:p>
        </p:txBody>
      </p:sp>
      <p:sp>
        <p:nvSpPr>
          <p:cNvPr id="25" name="Oval 19">
            <a:extLst>
              <a:ext uri="{FF2B5EF4-FFF2-40B4-BE49-F238E27FC236}">
                <a16:creationId xmlns:a16="http://schemas.microsoft.com/office/drawing/2014/main" id="{BC94B3D0-2D64-7367-82E0-A6598BE9AC69}"/>
              </a:ext>
            </a:extLst>
          </p:cNvPr>
          <p:cNvSpPr/>
          <p:nvPr/>
        </p:nvSpPr>
        <p:spPr>
          <a:xfrm>
            <a:off x="6478098" y="3527412"/>
            <a:ext cx="4189902" cy="411269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294695C8-CD93-5F64-5CF9-3D2E41071ADC}"/>
              </a:ext>
            </a:extLst>
          </p:cNvPr>
          <p:cNvSpPr txBox="1"/>
          <p:nvPr/>
        </p:nvSpPr>
        <p:spPr>
          <a:xfrm>
            <a:off x="6689586" y="3798700"/>
            <a:ext cx="3673614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13716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 (Africa)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 Billion Euros</a:t>
            </a:r>
          </a:p>
        </p:txBody>
      </p:sp>
      <p:sp>
        <p:nvSpPr>
          <p:cNvPr id="27" name="Oval 21">
            <a:extLst>
              <a:ext uri="{FF2B5EF4-FFF2-40B4-BE49-F238E27FC236}">
                <a16:creationId xmlns:a16="http://schemas.microsoft.com/office/drawing/2014/main" id="{BDB686EC-7DEB-8CED-7608-CA712C8FB18A}"/>
              </a:ext>
            </a:extLst>
          </p:cNvPr>
          <p:cNvSpPr/>
          <p:nvPr/>
        </p:nvSpPr>
        <p:spPr>
          <a:xfrm>
            <a:off x="6910113" y="4605290"/>
            <a:ext cx="3376887" cy="2904533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2">
            <a:extLst>
              <a:ext uri="{FF2B5EF4-FFF2-40B4-BE49-F238E27FC236}">
                <a16:creationId xmlns:a16="http://schemas.microsoft.com/office/drawing/2014/main" id="{5639E4BD-8558-6C6C-2E2A-627CE452D226}"/>
              </a:ext>
            </a:extLst>
          </p:cNvPr>
          <p:cNvSpPr txBox="1"/>
          <p:nvPr/>
        </p:nvSpPr>
        <p:spPr>
          <a:xfrm>
            <a:off x="6705600" y="5478587"/>
            <a:ext cx="3673614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13716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 (Morocco)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Million Euros</a:t>
            </a: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88AC60C4-5F29-3578-0CFE-4E407DDE73F1}"/>
              </a:ext>
            </a:extLst>
          </p:cNvPr>
          <p:cNvSpPr txBox="1"/>
          <p:nvPr/>
        </p:nvSpPr>
        <p:spPr>
          <a:xfrm>
            <a:off x="899284" y="1554041"/>
            <a:ext cx="7297947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800" b="1" i="1" spc="4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 Filtration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E23846-761D-C790-1552-1B95BA8E6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>
          <a:xfrm>
            <a:off x="16459200" y="8724337"/>
            <a:ext cx="2079965" cy="14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2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8101"/>
            <a:ext cx="18288001" cy="1036569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4E6C158-CBA1-4A34-DA6C-065A816909E0}"/>
              </a:ext>
            </a:extLst>
          </p:cNvPr>
          <p:cNvSpPr/>
          <p:nvPr/>
        </p:nvSpPr>
        <p:spPr>
          <a:xfrm>
            <a:off x="-106680" y="-38100"/>
            <a:ext cx="18470880" cy="1035985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2BA8AC9A-CDA7-4EAD-545C-E7F9A1DC12AF}"/>
              </a:ext>
            </a:extLst>
          </p:cNvPr>
          <p:cNvSpPr txBox="1"/>
          <p:nvPr/>
        </p:nvSpPr>
        <p:spPr>
          <a:xfrm>
            <a:off x="2700812" y="1335882"/>
            <a:ext cx="12886375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5400" b="1" dirty="0">
                <a:latin typeface="Open Sans Extra Bold"/>
              </a:rPr>
              <a:t>Unit</a:t>
            </a:r>
            <a:r>
              <a:rPr lang="en-US" sz="4400" b="1" dirty="0">
                <a:latin typeface="Open Sans Extra Bold"/>
              </a:rPr>
              <a:t> </a:t>
            </a:r>
            <a:r>
              <a:rPr lang="en-US" sz="5400" b="1" dirty="0">
                <a:latin typeface="Open Sans Extra Bold"/>
              </a:rPr>
              <a:t>Economics</a:t>
            </a:r>
            <a:endParaRPr lang="en-US" sz="4400" b="1" dirty="0">
              <a:latin typeface="Open Sans Extra Bold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2A7061-2B8B-5E60-FFB5-1BBCF1C8FDB2}"/>
              </a:ext>
            </a:extLst>
          </p:cNvPr>
          <p:cNvGrpSpPr/>
          <p:nvPr/>
        </p:nvGrpSpPr>
        <p:grpSpPr>
          <a:xfrm>
            <a:off x="7386353" y="4229099"/>
            <a:ext cx="3662647" cy="2799254"/>
            <a:chOff x="792294" y="4613044"/>
            <a:chExt cx="3833539" cy="246025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6F59F99-B7E9-B350-85CC-276FB3AD60F9}"/>
                </a:ext>
              </a:extLst>
            </p:cNvPr>
            <p:cNvGrpSpPr/>
            <p:nvPr/>
          </p:nvGrpSpPr>
          <p:grpSpPr>
            <a:xfrm>
              <a:off x="800473" y="4613044"/>
              <a:ext cx="3825360" cy="568057"/>
              <a:chOff x="2669187" y="4294949"/>
              <a:chExt cx="3818103" cy="568057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12F10ED-52C9-1783-AA4A-8CD6E5F4B580}"/>
                  </a:ext>
                </a:extLst>
              </p:cNvPr>
              <p:cNvSpPr/>
              <p:nvPr/>
            </p:nvSpPr>
            <p:spPr>
              <a:xfrm>
                <a:off x="2669187" y="4305300"/>
                <a:ext cx="3810000" cy="54292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0E112B9-4645-821B-9FF7-36F503944D80}"/>
                  </a:ext>
                </a:extLst>
              </p:cNvPr>
              <p:cNvSpPr txBox="1"/>
              <p:nvPr/>
            </p:nvSpPr>
            <p:spPr>
              <a:xfrm>
                <a:off x="2669188" y="4294949"/>
                <a:ext cx="3818102" cy="568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</a:rPr>
                  <a:t>Product Cost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BC0D77-DBA7-E85B-558A-2AE93A8AB351}"/>
                </a:ext>
              </a:extLst>
            </p:cNvPr>
            <p:cNvSpPr/>
            <p:nvPr/>
          </p:nvSpPr>
          <p:spPr>
            <a:xfrm>
              <a:off x="792294" y="5168297"/>
              <a:ext cx="3833539" cy="1905000"/>
            </a:xfrm>
            <a:prstGeom prst="rect">
              <a:avLst/>
            </a:prstGeom>
            <a:solidFill>
              <a:srgbClr val="1146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</a:rPr>
                <a:t>50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0CED99-4990-BC5F-7C75-43134090D8D0}"/>
              </a:ext>
            </a:extLst>
          </p:cNvPr>
          <p:cNvGrpSpPr/>
          <p:nvPr/>
        </p:nvGrpSpPr>
        <p:grpSpPr>
          <a:xfrm>
            <a:off x="13792199" y="4240877"/>
            <a:ext cx="3335900" cy="2764838"/>
            <a:chOff x="6836529" y="7560049"/>
            <a:chExt cx="3827104" cy="244792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9AB40E7-5C0C-94C9-FA89-8CA77BA59D48}"/>
                </a:ext>
              </a:extLst>
            </p:cNvPr>
            <p:cNvSpPr/>
            <p:nvPr/>
          </p:nvSpPr>
          <p:spPr>
            <a:xfrm>
              <a:off x="6836530" y="7560049"/>
              <a:ext cx="3810000" cy="5429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85D54D2-1EFC-8052-B282-27B8B9E5868B}"/>
                </a:ext>
              </a:extLst>
            </p:cNvPr>
            <p:cNvSpPr txBox="1"/>
            <p:nvPr/>
          </p:nvSpPr>
          <p:spPr>
            <a:xfrm>
              <a:off x="6836529" y="7584566"/>
              <a:ext cx="3809999" cy="572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Net Profit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D27D5D-4DA8-9994-381E-1CC8F9235107}"/>
                </a:ext>
              </a:extLst>
            </p:cNvPr>
            <p:cNvSpPr/>
            <p:nvPr/>
          </p:nvSpPr>
          <p:spPr>
            <a:xfrm>
              <a:off x="6839009" y="8102974"/>
              <a:ext cx="3824624" cy="1905000"/>
            </a:xfrm>
            <a:prstGeom prst="rect">
              <a:avLst/>
            </a:prstGeom>
            <a:solidFill>
              <a:srgbClr val="1146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</a:rPr>
                <a:t>70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525A7A-E92C-D595-8FAE-52C74C10A02A}"/>
              </a:ext>
            </a:extLst>
          </p:cNvPr>
          <p:cNvGrpSpPr/>
          <p:nvPr/>
        </p:nvGrpSpPr>
        <p:grpSpPr>
          <a:xfrm>
            <a:off x="1394476" y="4215989"/>
            <a:ext cx="3360557" cy="2789726"/>
            <a:chOff x="2363465" y="6916133"/>
            <a:chExt cx="3849673" cy="242822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381F76A-7A50-BD7D-5D47-85D35FC0184A}"/>
                </a:ext>
              </a:extLst>
            </p:cNvPr>
            <p:cNvGrpSpPr/>
            <p:nvPr/>
          </p:nvGrpSpPr>
          <p:grpSpPr>
            <a:xfrm>
              <a:off x="2363465" y="6916133"/>
              <a:ext cx="3840721" cy="582282"/>
              <a:chOff x="6838165" y="5506091"/>
              <a:chExt cx="3840721" cy="58228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A337AE-7D35-DC95-D81E-2591CB27C561}"/>
                  </a:ext>
                </a:extLst>
              </p:cNvPr>
              <p:cNvSpPr/>
              <p:nvPr/>
            </p:nvSpPr>
            <p:spPr>
              <a:xfrm>
                <a:off x="6868886" y="5506091"/>
                <a:ext cx="3810000" cy="54292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16AEA1-E621-CE21-5E1A-04BCEAD32CF5}"/>
                  </a:ext>
                </a:extLst>
              </p:cNvPr>
              <p:cNvSpPr txBox="1"/>
              <p:nvPr/>
            </p:nvSpPr>
            <p:spPr>
              <a:xfrm>
                <a:off x="6838165" y="5525797"/>
                <a:ext cx="3840721" cy="562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</a:rPr>
                  <a:t>Selling Price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BAC15B-DFE3-3F0F-76E6-F186368153AA}"/>
                </a:ext>
              </a:extLst>
            </p:cNvPr>
            <p:cNvSpPr/>
            <p:nvPr/>
          </p:nvSpPr>
          <p:spPr>
            <a:xfrm>
              <a:off x="2394185" y="7439353"/>
              <a:ext cx="3818953" cy="1905000"/>
            </a:xfrm>
            <a:prstGeom prst="rect">
              <a:avLst/>
            </a:prstGeom>
            <a:solidFill>
              <a:srgbClr val="1146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</a:rPr>
                <a:t>120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6922D1F2-E247-02FF-C3D6-D0EC5750DB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1" b="26234"/>
          <a:stretch/>
        </p:blipFill>
        <p:spPr>
          <a:xfrm>
            <a:off x="15773400" y="8737199"/>
            <a:ext cx="3142098" cy="16271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A8AC9A-CDA7-4EAD-545C-E7F9A1DC12AF}"/>
              </a:ext>
            </a:extLst>
          </p:cNvPr>
          <p:cNvSpPr txBox="1"/>
          <p:nvPr/>
        </p:nvSpPr>
        <p:spPr>
          <a:xfrm>
            <a:off x="-5266375" y="9681620"/>
            <a:ext cx="12886375" cy="637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b="1" dirty="0">
                <a:latin typeface="Open Sans Extra Bold"/>
              </a:rPr>
              <a:t>Prices are in Euro</a:t>
            </a:r>
            <a:endParaRPr lang="en-US" sz="1400" b="1" dirty="0">
              <a:latin typeface="Open Sans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005689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5537</TotalTime>
  <Words>512</Words>
  <Application>Microsoft Office PowerPoint</Application>
  <PresentationFormat>Custom</PresentationFormat>
  <Paragraphs>141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Open Sans Bold</vt:lpstr>
      <vt:lpstr>Open Sans</vt:lpstr>
      <vt:lpstr>Calibri</vt:lpstr>
      <vt:lpstr>Arial</vt:lpstr>
      <vt:lpstr>Brush Script MT</vt:lpstr>
      <vt:lpstr>Arial Narrow</vt:lpstr>
      <vt:lpstr>Open Sans Extra Bold</vt:lpstr>
      <vt:lpstr>Times New Roman</vt:lpstr>
      <vt:lpstr>Google Sans</vt:lpstr>
      <vt:lpstr>Helvetica Neue</vt:lpstr>
      <vt:lpstr>Helvetica Neue Light</vt:lpstr>
      <vt:lpstr>Office Theme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White Minimalist Modern Real Estate Presentation</dc:title>
  <dc:creator>El Ouardi  Otmane</dc:creator>
  <cp:lastModifiedBy>Suhaib MUHAMMAD MUAZ</cp:lastModifiedBy>
  <cp:revision>111</cp:revision>
  <dcterms:created xsi:type="dcterms:W3CDTF">2006-08-16T00:00:00Z</dcterms:created>
  <dcterms:modified xsi:type="dcterms:W3CDTF">2026-02-27T17:23:27Z</dcterms:modified>
  <dc:identifier>DAF8ZkJSytQ</dc:identifier>
</cp:coreProperties>
</file>