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 Bold" panose="020B0604020202020204" charset="0"/>
      <p:regular r:id="rId13"/>
    </p:embeddedFon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DM Sans Bold" charset="0"/>
      <p:regular r:id="rId18"/>
    </p:embeddedFont>
    <p:embeddedFont>
      <p:font typeface="Now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hyperlink" Target="https://www.cegos.fr/ressources/mag/fiches-metiers/les-metiers-commerciaux/fiche-metier-business-developer" TargetMode="External"/><Relationship Id="rId4" Type="http://schemas.openxmlformats.org/officeDocument/2006/relationships/image" Target="../media/image25.sv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sv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7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13.svg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.png"/><Relationship Id="rId10" Type="http://schemas.openxmlformats.org/officeDocument/2006/relationships/image" Target="../media/image45.sv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svg"/><Relationship Id="rId7" Type="http://schemas.openxmlformats.org/officeDocument/2006/relationships/image" Target="../media/image5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2.png"/><Relationship Id="rId5" Type="http://schemas.openxmlformats.org/officeDocument/2006/relationships/image" Target="../media/image55.svg"/><Relationship Id="rId10" Type="http://schemas.openxmlformats.org/officeDocument/2006/relationships/image" Target="../media/image60.gif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771004" y="843277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9783" r="-978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73747" y="3853777"/>
            <a:ext cx="9839066" cy="176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19"/>
              </a:lnSpc>
            </a:pPr>
            <a:r>
              <a:rPr lang="en-US" sz="11516" dirty="0">
                <a:solidFill>
                  <a:srgbClr val="56AEFF"/>
                </a:solidFill>
                <a:latin typeface="Now Bold"/>
              </a:rPr>
              <a:t>PROJECT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52575" y="1748784"/>
            <a:ext cx="4427716" cy="204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58"/>
              </a:lnSpc>
            </a:pPr>
            <a:r>
              <a:rPr lang="en-US" sz="11970">
                <a:solidFill>
                  <a:srgbClr val="7CBCF8"/>
                </a:solidFill>
                <a:latin typeface="Canva Sans Bold"/>
              </a:rPr>
              <a:t>SABIL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25491" y="9210675"/>
            <a:ext cx="894489" cy="47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  <a:spcBef>
                <a:spcPct val="0"/>
              </a:spcBef>
            </a:pPr>
            <a:r>
              <a:rPr lang="en-US" sz="2884">
                <a:solidFill>
                  <a:srgbClr val="FFFFFF"/>
                </a:solidFill>
                <a:latin typeface="DM Sans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5671" y="3893787"/>
            <a:ext cx="4988300" cy="4381054"/>
            <a:chOff x="0" y="0"/>
            <a:chExt cx="1512029" cy="13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2029" cy="1327963"/>
            </a:xfrm>
            <a:custGeom>
              <a:avLst/>
              <a:gdLst/>
              <a:ahLst/>
              <a:cxnLst/>
              <a:rect l="l" t="t" r="r" b="b"/>
              <a:pathLst>
                <a:path w="1512029" h="1327963">
                  <a:moveTo>
                    <a:pt x="0" y="0"/>
                  </a:moveTo>
                  <a:lnTo>
                    <a:pt x="1512029" y="0"/>
                  </a:lnTo>
                  <a:lnTo>
                    <a:pt x="1512029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12029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315915" y="3929744"/>
            <a:ext cx="2448475" cy="243891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8518" r="-851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19280" y="1636188"/>
            <a:ext cx="1045065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  <a:spcBef>
                <a:spcPct val="0"/>
              </a:spcBef>
            </a:pPr>
            <a:r>
              <a:rPr lang="en-US" sz="4766">
                <a:solidFill>
                  <a:srgbClr val="FFFFFF"/>
                </a:solidFill>
                <a:latin typeface="Now Bold"/>
              </a:rPr>
              <a:t>OUR TEAM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02906" y="6730605"/>
            <a:ext cx="4474492" cy="37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</a:rPr>
              <a:t>Abdelouahab Elhassnaoui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98914" y="7463056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</a:rPr>
              <a:t>CEO &amp; developer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381630" y="3893787"/>
            <a:ext cx="4988300" cy="4381054"/>
            <a:chOff x="0" y="0"/>
            <a:chExt cx="1512029" cy="13279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12029" cy="1327963"/>
            </a:xfrm>
            <a:custGeom>
              <a:avLst/>
              <a:gdLst/>
              <a:ahLst/>
              <a:cxnLst/>
              <a:rect l="l" t="t" r="r" b="b"/>
              <a:pathLst>
                <a:path w="1512029" h="1327963">
                  <a:moveTo>
                    <a:pt x="0" y="0"/>
                  </a:moveTo>
                  <a:lnTo>
                    <a:pt x="1512029" y="0"/>
                  </a:lnTo>
                  <a:lnTo>
                    <a:pt x="1512029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512029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641873" y="3929744"/>
            <a:ext cx="2448475" cy="2438911"/>
            <a:chOff x="0" y="0"/>
            <a:chExt cx="6502400" cy="6477000"/>
          </a:xfrm>
        </p:grpSpPr>
        <p:sp>
          <p:nvSpPr>
            <p:cNvPr id="23" name="Freeform 2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-22498" t="-38799" r="-36699" b="-21111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628865" y="6730605"/>
            <a:ext cx="4474492" cy="37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</a:rPr>
              <a:t>BOUCHRA EZZAKI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32704" y="7463056"/>
            <a:ext cx="326881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hlinkClick r:id="rId10" tooltip="https://www.cegos.fr/ressources/mag/fiches-metiers/les-metiers-commerciaux/fiche-metier-business-developer"/>
              </a:rPr>
              <a:t>Business Developer</a:t>
            </a:r>
          </a:p>
          <a:p>
            <a:pPr algn="ctr">
              <a:lnSpc>
                <a:spcPts val="2229"/>
              </a:lnSpc>
            </a:pPr>
            <a:endParaRPr lang="en-US" sz="1857" spc="92">
              <a:solidFill>
                <a:srgbClr val="4BD1FB"/>
              </a:solidFill>
              <a:latin typeface="DM Sans"/>
              <a:hlinkClick r:id="rId10" tooltip="https://www.cegos.fr/ressources/mag/fiches-metiers/les-metiers-commerciaux/fiche-metier-business-develop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3520" y="159091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37321" y="2636321"/>
            <a:ext cx="7650679" cy="7650679"/>
            <a:chOff x="0" y="0"/>
            <a:chExt cx="3331210" cy="3331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789475" y="-570381"/>
            <a:ext cx="2651835" cy="2651835"/>
          </a:xfrm>
          <a:custGeom>
            <a:avLst/>
            <a:gdLst/>
            <a:ahLst/>
            <a:cxnLst/>
            <a:rect l="l" t="t" r="r" b="b"/>
            <a:pathLst>
              <a:path w="2651835" h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01701" y="3856023"/>
            <a:ext cx="10434893" cy="128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43"/>
              </a:lnSpc>
            </a:pPr>
            <a:r>
              <a:rPr lang="en-US" sz="7530" spc="459">
                <a:solidFill>
                  <a:srgbClr val="FFFFFF"/>
                </a:solidFill>
                <a:latin typeface="Now Bold"/>
              </a:rPr>
              <a:t>THANK YOU </a:t>
            </a:r>
          </a:p>
        </p:txBody>
      </p:sp>
      <p:sp>
        <p:nvSpPr>
          <p:cNvPr id="7" name="Freeform 7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55790" y="2336752"/>
            <a:ext cx="9667110" cy="660708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791" t="-7900" b="-7900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074471" y="1977384"/>
            <a:ext cx="10104945" cy="119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0"/>
              </a:lnSpc>
              <a:spcBef>
                <a:spcPct val="0"/>
              </a:spcBef>
            </a:pPr>
            <a:r>
              <a:rPr lang="en-US" sz="7850">
                <a:solidFill>
                  <a:srgbClr val="FFFFFF"/>
                </a:solidFill>
                <a:latin typeface="Now Bold"/>
              </a:rPr>
              <a:t>WHAT IS SABIL </a:t>
            </a:r>
          </a:p>
        </p:txBody>
      </p:sp>
      <p:sp>
        <p:nvSpPr>
          <p:cNvPr id="6" name="Freeform 6"/>
          <p:cNvSpPr/>
          <p:nvPr/>
        </p:nvSpPr>
        <p:spPr>
          <a:xfrm>
            <a:off x="-2622339" y="8738415"/>
            <a:ext cx="5508825" cy="4777653"/>
          </a:xfrm>
          <a:custGeom>
            <a:avLst/>
            <a:gdLst/>
            <a:ahLst/>
            <a:cxnLst/>
            <a:rect l="l" t="t" r="r" b="b"/>
            <a:pathLst>
              <a:path w="5508825" h="4777653">
                <a:moveTo>
                  <a:pt x="0" y="0"/>
                </a:moveTo>
                <a:lnTo>
                  <a:pt x="5508825" y="0"/>
                </a:lnTo>
                <a:lnTo>
                  <a:pt x="5508825" y="4777653"/>
                </a:lnTo>
                <a:lnTo>
                  <a:pt x="0" y="4777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77165" y="4316740"/>
            <a:ext cx="749374" cy="1084620"/>
          </a:xfrm>
          <a:custGeom>
            <a:avLst/>
            <a:gdLst/>
            <a:ahLst/>
            <a:cxnLst/>
            <a:rect l="l" t="t" r="r" b="b"/>
            <a:pathLst>
              <a:path w="749374" h="1084620">
                <a:moveTo>
                  <a:pt x="0" y="0"/>
                </a:moveTo>
                <a:lnTo>
                  <a:pt x="749374" y="0"/>
                </a:lnTo>
                <a:lnTo>
                  <a:pt x="749374" y="1084620"/>
                </a:lnTo>
                <a:lnTo>
                  <a:pt x="0" y="1084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18607" y="867637"/>
            <a:ext cx="3082629" cy="2219493"/>
          </a:xfrm>
          <a:custGeom>
            <a:avLst/>
            <a:gdLst/>
            <a:ahLst/>
            <a:cxnLst/>
            <a:rect l="l" t="t" r="r" b="b"/>
            <a:pathLst>
              <a:path w="3082629" h="2219493">
                <a:moveTo>
                  <a:pt x="0" y="0"/>
                </a:moveTo>
                <a:lnTo>
                  <a:pt x="3082629" y="0"/>
                </a:lnTo>
                <a:lnTo>
                  <a:pt x="3082629" y="2219493"/>
                </a:lnTo>
                <a:lnTo>
                  <a:pt x="0" y="22194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26539" y="4469238"/>
            <a:ext cx="10601486" cy="393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8"/>
              </a:lnSpc>
            </a:pPr>
            <a:endParaRPr/>
          </a:p>
          <a:p>
            <a:pPr algn="ctr">
              <a:lnSpc>
                <a:spcPts val="4010"/>
              </a:lnSpc>
            </a:pPr>
            <a:r>
              <a:rPr lang="en-US" sz="2905" spc="284">
                <a:solidFill>
                  <a:srgbClr val="F5FFF5"/>
                </a:solidFill>
                <a:latin typeface="Calibri (MS)"/>
              </a:rPr>
              <a:t>n today's fast-paced world, time has become an essential element for students, employees, and anyone looking to optimize their busy days. It is in this context that Sabil, an innovative start-up, enters the scene to solve a multitude of problems by providing a fleet of electric scooters, all accessible via a cleverly designed app. Thus making it easier to travel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83698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4723" y="2156367"/>
            <a:ext cx="5837513" cy="1132712"/>
            <a:chOff x="0" y="0"/>
            <a:chExt cx="3455264" cy="670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5264" cy="670460"/>
            </a:xfrm>
            <a:custGeom>
              <a:avLst/>
              <a:gdLst/>
              <a:ahLst/>
              <a:cxnLst/>
              <a:rect l="l" t="t" r="r" b="b"/>
              <a:pathLst>
                <a:path w="3455264" h="670460">
                  <a:moveTo>
                    <a:pt x="0" y="0"/>
                  </a:moveTo>
                  <a:lnTo>
                    <a:pt x="3252064" y="0"/>
                  </a:lnTo>
                  <a:lnTo>
                    <a:pt x="3455264" y="335230"/>
                  </a:lnTo>
                  <a:lnTo>
                    <a:pt x="3252064" y="670460"/>
                  </a:lnTo>
                  <a:lnTo>
                    <a:pt x="0" y="670460"/>
                  </a:lnTo>
                  <a:lnTo>
                    <a:pt x="203200" y="335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3201264" cy="718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8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6243668" y="3717704"/>
            <a:ext cx="4238407" cy="1055208"/>
            <a:chOff x="0" y="0"/>
            <a:chExt cx="2612981" cy="650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2981" cy="650536"/>
            </a:xfrm>
            <a:custGeom>
              <a:avLst/>
              <a:gdLst/>
              <a:ahLst/>
              <a:cxnLst/>
              <a:rect l="l" t="t" r="r" b="b"/>
              <a:pathLst>
                <a:path w="2612981" h="650536">
                  <a:moveTo>
                    <a:pt x="0" y="0"/>
                  </a:moveTo>
                  <a:lnTo>
                    <a:pt x="2409781" y="0"/>
                  </a:lnTo>
                  <a:lnTo>
                    <a:pt x="2612981" y="325268"/>
                  </a:lnTo>
                  <a:lnTo>
                    <a:pt x="2409781" y="650536"/>
                  </a:lnTo>
                  <a:lnTo>
                    <a:pt x="0" y="650536"/>
                  </a:lnTo>
                  <a:lnTo>
                    <a:pt x="203200" y="325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7800" y="-38100"/>
              <a:ext cx="2358981" cy="688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55063" y="5258416"/>
            <a:ext cx="4413271" cy="1043136"/>
            <a:chOff x="0" y="0"/>
            <a:chExt cx="2720785" cy="6430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20785" cy="643094"/>
            </a:xfrm>
            <a:custGeom>
              <a:avLst/>
              <a:gdLst/>
              <a:ahLst/>
              <a:cxnLst/>
              <a:rect l="l" t="t" r="r" b="b"/>
              <a:pathLst>
                <a:path w="2720785" h="643094">
                  <a:moveTo>
                    <a:pt x="0" y="0"/>
                  </a:moveTo>
                  <a:lnTo>
                    <a:pt x="2517585" y="0"/>
                  </a:lnTo>
                  <a:lnTo>
                    <a:pt x="2720785" y="321547"/>
                  </a:lnTo>
                  <a:lnTo>
                    <a:pt x="2517585" y="643094"/>
                  </a:lnTo>
                  <a:lnTo>
                    <a:pt x="0" y="643094"/>
                  </a:lnTo>
                  <a:lnTo>
                    <a:pt x="203200" y="321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38100"/>
              <a:ext cx="2466785" cy="681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2486092" y="7032935"/>
            <a:ext cx="4161751" cy="1064822"/>
            <a:chOff x="0" y="0"/>
            <a:chExt cx="2565722" cy="6564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65722" cy="656463"/>
            </a:xfrm>
            <a:custGeom>
              <a:avLst/>
              <a:gdLst/>
              <a:ahLst/>
              <a:cxnLst/>
              <a:rect l="l" t="t" r="r" b="b"/>
              <a:pathLst>
                <a:path w="2565722" h="656463">
                  <a:moveTo>
                    <a:pt x="0" y="0"/>
                  </a:moveTo>
                  <a:lnTo>
                    <a:pt x="2362522" y="0"/>
                  </a:lnTo>
                  <a:lnTo>
                    <a:pt x="2565722" y="328232"/>
                  </a:lnTo>
                  <a:lnTo>
                    <a:pt x="2362522" y="656463"/>
                  </a:lnTo>
                  <a:lnTo>
                    <a:pt x="0" y="656463"/>
                  </a:lnTo>
                  <a:lnTo>
                    <a:pt x="203200" y="32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38100"/>
              <a:ext cx="2311722" cy="694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87471" y="7239298"/>
            <a:ext cx="3656197" cy="59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9"/>
              </a:lnSpc>
              <a:spcBef>
                <a:spcPct val="0"/>
              </a:spcBef>
            </a:pPr>
            <a:r>
              <a:rPr lang="en-US" sz="3557">
                <a:solidFill>
                  <a:srgbClr val="FFFFFF"/>
                </a:solidFill>
                <a:latin typeface="DM Sans Bold"/>
              </a:rPr>
              <a:t>Long distances </a:t>
            </a:r>
          </a:p>
        </p:txBody>
      </p:sp>
      <p:sp>
        <p:nvSpPr>
          <p:cNvPr id="15" name="Freeform 15"/>
          <p:cNvSpPr/>
          <p:nvPr/>
        </p:nvSpPr>
        <p:spPr>
          <a:xfrm>
            <a:off x="-2519628" y="7227483"/>
            <a:ext cx="7086596" cy="7086596"/>
          </a:xfrm>
          <a:custGeom>
            <a:avLst/>
            <a:gdLst/>
            <a:ahLst/>
            <a:cxnLst/>
            <a:rect l="l" t="t" r="r" b="b"/>
            <a:pathLst>
              <a:path w="7086596" h="7086596">
                <a:moveTo>
                  <a:pt x="0" y="0"/>
                </a:moveTo>
                <a:lnTo>
                  <a:pt x="7086596" y="0"/>
                </a:lnTo>
                <a:lnTo>
                  <a:pt x="7086596" y="7086596"/>
                </a:lnTo>
                <a:lnTo>
                  <a:pt x="0" y="708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436461">
            <a:off x="14152110" y="-4118246"/>
            <a:ext cx="6566182" cy="6566182"/>
          </a:xfrm>
          <a:custGeom>
            <a:avLst/>
            <a:gdLst/>
            <a:ahLst/>
            <a:cxnLst/>
            <a:rect l="l" t="t" r="r" b="b"/>
            <a:pathLst>
              <a:path w="6566182" h="6566182">
                <a:moveTo>
                  <a:pt x="0" y="0"/>
                </a:moveTo>
                <a:lnTo>
                  <a:pt x="6566182" y="0"/>
                </a:lnTo>
                <a:lnTo>
                  <a:pt x="6566182" y="6566183"/>
                </a:lnTo>
                <a:lnTo>
                  <a:pt x="0" y="6566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67682" y="2007626"/>
            <a:ext cx="1444677" cy="1444677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>
            <a:off x="11063479" y="3847225"/>
            <a:ext cx="2299844" cy="925687"/>
          </a:xfrm>
          <a:custGeom>
            <a:avLst/>
            <a:gdLst/>
            <a:ahLst/>
            <a:cxnLst/>
            <a:rect l="l" t="t" r="r" b="b"/>
            <a:pathLst>
              <a:path w="2299844" h="925687">
                <a:moveTo>
                  <a:pt x="0" y="0"/>
                </a:moveTo>
                <a:lnTo>
                  <a:pt x="2299845" y="0"/>
                </a:lnTo>
                <a:lnTo>
                  <a:pt x="2299845" y="925687"/>
                </a:lnTo>
                <a:lnTo>
                  <a:pt x="0" y="925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59443" y="5258416"/>
            <a:ext cx="1854085" cy="1060144"/>
          </a:xfrm>
          <a:custGeom>
            <a:avLst/>
            <a:gdLst/>
            <a:ahLst/>
            <a:cxnLst/>
            <a:rect l="l" t="t" r="r" b="b"/>
            <a:pathLst>
              <a:path w="1854085" h="1060144">
                <a:moveTo>
                  <a:pt x="0" y="0"/>
                </a:moveTo>
                <a:lnTo>
                  <a:pt x="1854085" y="0"/>
                </a:lnTo>
                <a:lnTo>
                  <a:pt x="1854085" y="1060144"/>
                </a:lnTo>
                <a:lnTo>
                  <a:pt x="0" y="10601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369" b="-8369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405650" y="6787327"/>
            <a:ext cx="1478145" cy="1529775"/>
          </a:xfrm>
          <a:custGeom>
            <a:avLst/>
            <a:gdLst/>
            <a:ahLst/>
            <a:cxnLst/>
            <a:rect l="l" t="t" r="r" b="b"/>
            <a:pathLst>
              <a:path w="1478145" h="1529775">
                <a:moveTo>
                  <a:pt x="0" y="0"/>
                </a:moveTo>
                <a:lnTo>
                  <a:pt x="1478146" y="0"/>
                </a:lnTo>
                <a:lnTo>
                  <a:pt x="1478146" y="1529775"/>
                </a:lnTo>
                <a:lnTo>
                  <a:pt x="0" y="1529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83796" y="9292471"/>
            <a:ext cx="466642" cy="466642"/>
          </a:xfrm>
          <a:custGeom>
            <a:avLst/>
            <a:gdLst/>
            <a:ahLst/>
            <a:cxnLst/>
            <a:rect l="l" t="t" r="r" b="b"/>
            <a:pathLst>
              <a:path w="466642" h="466642">
                <a:moveTo>
                  <a:pt x="0" y="0"/>
                </a:moveTo>
                <a:lnTo>
                  <a:pt x="466642" y="0"/>
                </a:lnTo>
                <a:lnTo>
                  <a:pt x="466642" y="466642"/>
                </a:lnTo>
                <a:lnTo>
                  <a:pt x="0" y="466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243668" y="3915838"/>
            <a:ext cx="3802110" cy="62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5"/>
              </a:lnSpc>
              <a:spcBef>
                <a:spcPct val="0"/>
              </a:spcBef>
            </a:pPr>
            <a:r>
              <a:rPr lang="en-US" sz="3757">
                <a:solidFill>
                  <a:srgbClr val="FFFFFF"/>
                </a:solidFill>
                <a:latin typeface="DM Sans Bold"/>
              </a:rPr>
              <a:t>Few taxis</a:t>
            </a:r>
            <a:r>
              <a:rPr lang="en-US" sz="3757">
                <a:solidFill>
                  <a:srgbClr val="051D40"/>
                </a:solidFill>
                <a:latin typeface="DM Sans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55459" y="5412400"/>
            <a:ext cx="3412480" cy="66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62"/>
              </a:lnSpc>
              <a:spcBef>
                <a:spcPct val="0"/>
              </a:spcBef>
            </a:pPr>
            <a:r>
              <a:rPr lang="en-US" sz="3958">
                <a:solidFill>
                  <a:srgbClr val="FFFFFF"/>
                </a:solidFill>
                <a:latin typeface="DM Sans Bold"/>
              </a:rPr>
              <a:t>Lack of buses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39238" y="4734812"/>
            <a:ext cx="9525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  <a:spcBef>
                <a:spcPct val="0"/>
              </a:spcBef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903021" y="171852"/>
            <a:ext cx="573062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Problems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68335" y="2033671"/>
            <a:ext cx="4590290" cy="132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5"/>
              </a:lnSpc>
              <a:spcBef>
                <a:spcPct val="0"/>
              </a:spcBef>
            </a:pPr>
            <a:r>
              <a:rPr lang="en-US" sz="3851">
                <a:solidFill>
                  <a:srgbClr val="FFFFFF"/>
                </a:solidFill>
                <a:latin typeface="DM Sans Bold"/>
              </a:rPr>
              <a:t>The temperature is high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9382" y="-54747"/>
            <a:ext cx="8958965" cy="9313047"/>
            <a:chOff x="0" y="0"/>
            <a:chExt cx="6108573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2"/>
              <a:stretch>
                <a:fillRect l="-1976" r="-197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7259300" y="8127303"/>
            <a:ext cx="1802889" cy="1802889"/>
          </a:xfrm>
          <a:custGeom>
            <a:avLst/>
            <a:gdLst/>
            <a:ahLst/>
            <a:cxnLst/>
            <a:rect l="l" t="t" r="r" b="b"/>
            <a:pathLst>
              <a:path w="1802889" h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33387" y="-1033334"/>
            <a:ext cx="2293320" cy="2293320"/>
          </a:xfrm>
          <a:custGeom>
            <a:avLst/>
            <a:gdLst/>
            <a:ahLst/>
            <a:cxnLst/>
            <a:rect l="l" t="t" r="r" b="b"/>
            <a:pathLst>
              <a:path w="2293320" h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4747"/>
            <a:ext cx="2760734" cy="10341747"/>
            <a:chOff x="0" y="0"/>
            <a:chExt cx="727107" cy="2723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7107" cy="2723752"/>
            </a:xfrm>
            <a:custGeom>
              <a:avLst/>
              <a:gdLst/>
              <a:ahLst/>
              <a:cxnLst/>
              <a:rect l="l" t="t" r="r" b="b"/>
              <a:pathLst>
                <a:path w="727107" h="2723752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2626" y="2894836"/>
            <a:ext cx="2422747" cy="1570788"/>
          </a:xfrm>
          <a:custGeom>
            <a:avLst/>
            <a:gdLst/>
            <a:ahLst/>
            <a:cxnLst/>
            <a:rect l="l" t="t" r="r" b="b"/>
            <a:pathLst>
              <a:path w="2422747" h="1570788">
                <a:moveTo>
                  <a:pt x="0" y="0"/>
                </a:moveTo>
                <a:lnTo>
                  <a:pt x="2422748" y="0"/>
                </a:lnTo>
                <a:lnTo>
                  <a:pt x="2422748" y="1570788"/>
                </a:lnTo>
                <a:lnTo>
                  <a:pt x="0" y="1570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795" b="-4444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57984" y="1137814"/>
            <a:ext cx="6235170" cy="100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>
                <a:solidFill>
                  <a:srgbClr val="FFFFFF"/>
                </a:solidFill>
                <a:latin typeface="Now Bold"/>
              </a:rPr>
              <a:t>SOLUTIONS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2633" y="5156712"/>
            <a:ext cx="6863245" cy="105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31"/>
              </a:lnSpc>
              <a:spcBef>
                <a:spcPct val="0"/>
              </a:spcBef>
            </a:pPr>
            <a:r>
              <a:rPr lang="en-US" sz="3066">
                <a:solidFill>
                  <a:srgbClr val="FFFFFF"/>
                </a:solidFill>
                <a:latin typeface="DM Sans Bold"/>
              </a:rPr>
              <a:t>make it easier to get around inside and outside the university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72633" y="2673237"/>
            <a:ext cx="4676992" cy="107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2"/>
              </a:lnSpc>
            </a:pPr>
            <a:r>
              <a:rPr lang="en-US" sz="3103">
                <a:solidFill>
                  <a:srgbClr val="FFFFFF"/>
                </a:solidFill>
                <a:latin typeface="DM Sans Bold"/>
              </a:rPr>
              <a:t>Getting transport</a:t>
            </a:r>
          </a:p>
          <a:p>
            <a:pPr marL="0" lvl="0" indent="0">
              <a:lnSpc>
                <a:spcPts val="4282"/>
              </a:lnSpc>
              <a:spcBef>
                <a:spcPct val="0"/>
              </a:spcBef>
            </a:pPr>
            <a:r>
              <a:rPr lang="en-US" sz="3103">
                <a:solidFill>
                  <a:srgbClr val="FFFFFF"/>
                </a:solidFill>
                <a:latin typeface="DM Sans Bold"/>
              </a:rPr>
              <a:t> by a click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65275" y="2662089"/>
            <a:ext cx="1090716" cy="1151508"/>
            <a:chOff x="0" y="0"/>
            <a:chExt cx="414017" cy="4370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4017" cy="437093"/>
            </a:xfrm>
            <a:custGeom>
              <a:avLst/>
              <a:gdLst/>
              <a:ahLst/>
              <a:cxnLst/>
              <a:rect l="l" t="t" r="r" b="b"/>
              <a:pathLst>
                <a:path w="414017" h="437093">
                  <a:moveTo>
                    <a:pt x="0" y="0"/>
                  </a:moveTo>
                  <a:lnTo>
                    <a:pt x="414017" y="0"/>
                  </a:lnTo>
                  <a:lnTo>
                    <a:pt x="414017" y="437093"/>
                  </a:lnTo>
                  <a:lnTo>
                    <a:pt x="0" y="437093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14017" cy="475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006267" y="2746671"/>
            <a:ext cx="8087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01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865275" y="5193532"/>
            <a:ext cx="1090716" cy="1151508"/>
            <a:chOff x="0" y="0"/>
            <a:chExt cx="414017" cy="4370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4017" cy="437093"/>
            </a:xfrm>
            <a:custGeom>
              <a:avLst/>
              <a:gdLst/>
              <a:ahLst/>
              <a:cxnLst/>
              <a:rect l="l" t="t" r="r" b="b"/>
              <a:pathLst>
                <a:path w="414017" h="437093">
                  <a:moveTo>
                    <a:pt x="0" y="0"/>
                  </a:moveTo>
                  <a:lnTo>
                    <a:pt x="414017" y="0"/>
                  </a:lnTo>
                  <a:lnTo>
                    <a:pt x="414017" y="437093"/>
                  </a:lnTo>
                  <a:lnTo>
                    <a:pt x="0" y="437093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14017" cy="475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986175" y="5278114"/>
            <a:ext cx="82882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02</a:t>
            </a:r>
          </a:p>
        </p:txBody>
      </p:sp>
      <p:sp>
        <p:nvSpPr>
          <p:cNvPr id="22" name="Freeform 22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62673" y="3766685"/>
            <a:ext cx="0" cy="467629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6150721">
            <a:off x="6080933" y="4579544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717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033710" y="-1294163"/>
            <a:ext cx="6254290" cy="11930062"/>
            <a:chOff x="0" y="0"/>
            <a:chExt cx="3860673" cy="73642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60673" cy="7364236"/>
            </a:xfrm>
            <a:custGeom>
              <a:avLst/>
              <a:gdLst/>
              <a:ahLst/>
              <a:cxnLst/>
              <a:rect l="l" t="t" r="r" b="b"/>
              <a:pathLst>
                <a:path w="3860673" h="7364236">
                  <a:moveTo>
                    <a:pt x="3860673" y="0"/>
                  </a:moveTo>
                  <a:lnTo>
                    <a:pt x="2341753" y="7364236"/>
                  </a:lnTo>
                  <a:lnTo>
                    <a:pt x="0" y="7364236"/>
                  </a:lnTo>
                  <a:lnTo>
                    <a:pt x="1518920" y="0"/>
                  </a:lnTo>
                  <a:lnTo>
                    <a:pt x="3860673" y="0"/>
                  </a:lnTo>
                  <a:close/>
                </a:path>
              </a:pathLst>
            </a:custGeom>
            <a:blipFill>
              <a:blip r:embed="rId5"/>
              <a:stretch>
                <a:fillRect l="-93152" r="-93152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4615544">
            <a:off x="10694394" y="5119110"/>
            <a:ext cx="13544802" cy="1127911"/>
          </a:xfrm>
          <a:custGeom>
            <a:avLst/>
            <a:gdLst/>
            <a:ahLst/>
            <a:cxnLst/>
            <a:rect l="l" t="t" r="r" b="b"/>
            <a:pathLst>
              <a:path w="13544802" h="1127911">
                <a:moveTo>
                  <a:pt x="0" y="0"/>
                </a:moveTo>
                <a:lnTo>
                  <a:pt x="13544802" y="0"/>
                </a:lnTo>
                <a:lnTo>
                  <a:pt x="13544802" y="1127911"/>
                </a:lnTo>
                <a:lnTo>
                  <a:pt x="0" y="1127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7172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600097" y="861572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9194248" y="202855"/>
              <a:ext cx="4149650" cy="4149650"/>
            </a:xfrm>
            <a:custGeom>
              <a:avLst/>
              <a:gdLst/>
              <a:ahLst/>
              <a:cxnLst/>
              <a:rect l="l" t="t" r="r" b="b"/>
              <a:pathLst>
                <a:path w="4149650" h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3794345" y="1064427"/>
              <a:ext cx="4149650" cy="3288079"/>
            </a:xfrm>
            <a:custGeom>
              <a:avLst/>
              <a:gdLst/>
              <a:ahLst/>
              <a:cxnLst/>
              <a:rect l="l" t="t" r="r" b="b"/>
              <a:pathLst>
                <a:path w="4149650" h="3288079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26202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610518" y="5174294"/>
            <a:ext cx="1461228" cy="1439309"/>
          </a:xfrm>
          <a:custGeom>
            <a:avLst/>
            <a:gdLst/>
            <a:ahLst/>
            <a:cxnLst/>
            <a:rect l="l" t="t" r="r" b="b"/>
            <a:pathLst>
              <a:path w="1461228" h="1439309">
                <a:moveTo>
                  <a:pt x="0" y="0"/>
                </a:moveTo>
                <a:lnTo>
                  <a:pt x="1461228" y="0"/>
                </a:lnTo>
                <a:lnTo>
                  <a:pt x="1461228" y="1439310"/>
                </a:lnTo>
                <a:lnTo>
                  <a:pt x="0" y="1439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835568" y="3374416"/>
            <a:ext cx="1467103" cy="1467103"/>
          </a:xfrm>
          <a:custGeom>
            <a:avLst/>
            <a:gdLst/>
            <a:ahLst/>
            <a:cxnLst/>
            <a:rect l="l" t="t" r="r" b="b"/>
            <a:pathLst>
              <a:path w="1467103" h="1467103">
                <a:moveTo>
                  <a:pt x="0" y="0"/>
                </a:moveTo>
                <a:lnTo>
                  <a:pt x="1467103" y="0"/>
                </a:lnTo>
                <a:lnTo>
                  <a:pt x="1467103" y="1467103"/>
                </a:lnTo>
                <a:lnTo>
                  <a:pt x="0" y="14671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3670434" y="3702080"/>
            <a:ext cx="6159034" cy="934439"/>
            <a:chOff x="0" y="0"/>
            <a:chExt cx="1622132" cy="2461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22132" cy="246107"/>
            </a:xfrm>
            <a:custGeom>
              <a:avLst/>
              <a:gdLst/>
              <a:ahLst/>
              <a:cxnLst/>
              <a:rect l="l" t="t" r="r" b="b"/>
              <a:pathLst>
                <a:path w="1622132" h="246107">
                  <a:moveTo>
                    <a:pt x="1418932" y="0"/>
                  </a:moveTo>
                  <a:lnTo>
                    <a:pt x="0" y="0"/>
                  </a:lnTo>
                  <a:lnTo>
                    <a:pt x="0" y="246107"/>
                  </a:lnTo>
                  <a:lnTo>
                    <a:pt x="1418932" y="246107"/>
                  </a:lnTo>
                  <a:lnTo>
                    <a:pt x="1622132" y="123054"/>
                  </a:lnTo>
                  <a:lnTo>
                    <a:pt x="1418932" y="0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07832" cy="284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70434" y="5616510"/>
            <a:ext cx="6159034" cy="934439"/>
            <a:chOff x="0" y="0"/>
            <a:chExt cx="1622132" cy="24610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22132" cy="246107"/>
            </a:xfrm>
            <a:custGeom>
              <a:avLst/>
              <a:gdLst/>
              <a:ahLst/>
              <a:cxnLst/>
              <a:rect l="l" t="t" r="r" b="b"/>
              <a:pathLst>
                <a:path w="1622132" h="246107">
                  <a:moveTo>
                    <a:pt x="1418932" y="0"/>
                  </a:moveTo>
                  <a:lnTo>
                    <a:pt x="0" y="0"/>
                  </a:lnTo>
                  <a:lnTo>
                    <a:pt x="0" y="246107"/>
                  </a:lnTo>
                  <a:lnTo>
                    <a:pt x="1418932" y="246107"/>
                  </a:lnTo>
                  <a:lnTo>
                    <a:pt x="1622132" y="123054"/>
                  </a:lnTo>
                  <a:lnTo>
                    <a:pt x="1418932" y="0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507832" cy="284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70434" y="7436774"/>
            <a:ext cx="6159034" cy="934439"/>
            <a:chOff x="0" y="0"/>
            <a:chExt cx="1622132" cy="2461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22132" cy="246107"/>
            </a:xfrm>
            <a:custGeom>
              <a:avLst/>
              <a:gdLst/>
              <a:ahLst/>
              <a:cxnLst/>
              <a:rect l="l" t="t" r="r" b="b"/>
              <a:pathLst>
                <a:path w="1622132" h="246107">
                  <a:moveTo>
                    <a:pt x="1418932" y="0"/>
                  </a:moveTo>
                  <a:lnTo>
                    <a:pt x="0" y="0"/>
                  </a:lnTo>
                  <a:lnTo>
                    <a:pt x="0" y="246107"/>
                  </a:lnTo>
                  <a:lnTo>
                    <a:pt x="1418932" y="246107"/>
                  </a:lnTo>
                  <a:lnTo>
                    <a:pt x="1622132" y="123054"/>
                  </a:lnTo>
                  <a:lnTo>
                    <a:pt x="1418932" y="0"/>
                  </a:ln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07832" cy="284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1522538" y="7232518"/>
            <a:ext cx="1002177" cy="1342951"/>
          </a:xfrm>
          <a:custGeom>
            <a:avLst/>
            <a:gdLst/>
            <a:ahLst/>
            <a:cxnLst/>
            <a:rect l="l" t="t" r="r" b="b"/>
            <a:pathLst>
              <a:path w="1002177" h="1342951">
                <a:moveTo>
                  <a:pt x="0" y="0"/>
                </a:moveTo>
                <a:lnTo>
                  <a:pt x="1002176" y="0"/>
                </a:lnTo>
                <a:lnTo>
                  <a:pt x="1002176" y="1342951"/>
                </a:lnTo>
                <a:lnTo>
                  <a:pt x="0" y="13429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941091" y="7131960"/>
            <a:ext cx="1338855" cy="1443509"/>
          </a:xfrm>
          <a:custGeom>
            <a:avLst/>
            <a:gdLst/>
            <a:ahLst/>
            <a:cxnLst/>
            <a:rect l="l" t="t" r="r" b="b"/>
            <a:pathLst>
              <a:path w="1338855" h="1443509">
                <a:moveTo>
                  <a:pt x="0" y="0"/>
                </a:moveTo>
                <a:lnTo>
                  <a:pt x="1338854" y="0"/>
                </a:lnTo>
                <a:lnTo>
                  <a:pt x="1338854" y="1443509"/>
                </a:lnTo>
                <a:lnTo>
                  <a:pt x="0" y="1443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857570" y="821716"/>
            <a:ext cx="6977998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84"/>
              </a:lnSpc>
              <a:spcBef>
                <a:spcPct val="0"/>
              </a:spcBef>
            </a:pPr>
            <a:r>
              <a:rPr lang="en-US" sz="8320">
                <a:solidFill>
                  <a:srgbClr val="7CBCF8"/>
                </a:solidFill>
                <a:latin typeface="Now Bold"/>
              </a:rPr>
              <a:t>ADDED VALUE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57020" y="3885300"/>
            <a:ext cx="4415135" cy="101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3"/>
              </a:lnSpc>
            </a:pPr>
            <a:r>
              <a:rPr lang="en-US" sz="2987">
                <a:solidFill>
                  <a:srgbClr val="FFFFFF"/>
                </a:solidFill>
                <a:latin typeface="DM Sans Bold"/>
              </a:rPr>
              <a:t>Mobile &amp; Secured</a:t>
            </a:r>
          </a:p>
          <a:p>
            <a:pPr algn="ctr">
              <a:lnSpc>
                <a:spcPts val="4123"/>
              </a:lnSpc>
              <a:spcBef>
                <a:spcPct val="0"/>
              </a:spcBef>
            </a:pPr>
            <a:endParaRPr lang="en-US" sz="2987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170601" y="493195"/>
            <a:ext cx="8351937" cy="149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FFFFFF"/>
                </a:solidFill>
                <a:latin typeface="Canva Sans Bold"/>
              </a:rPr>
              <a:t>ADDED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05775" y="1817396"/>
            <a:ext cx="416964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anva Sans Bold"/>
              </a:rPr>
              <a:t>VALUE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52200" y="5787182"/>
            <a:ext cx="3160533" cy="46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1"/>
              </a:lnSpc>
              <a:spcBef>
                <a:spcPct val="0"/>
              </a:spcBef>
            </a:pPr>
            <a:r>
              <a:rPr lang="en-US" sz="2805">
                <a:solidFill>
                  <a:srgbClr val="FFFFFF"/>
                </a:solidFill>
                <a:latin typeface="DM Sans Bold"/>
              </a:rPr>
              <a:t>Reasonable price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27473" y="7493924"/>
            <a:ext cx="5659890" cy="141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5"/>
              </a:lnSpc>
            </a:pPr>
            <a:r>
              <a:rPr lang="en-US" sz="2736">
                <a:solidFill>
                  <a:srgbClr val="FFFFFF"/>
                </a:solidFill>
                <a:latin typeface="DM Sans Bold"/>
              </a:rPr>
              <a:t>Extra battery, Safety Helmet</a:t>
            </a:r>
          </a:p>
          <a:p>
            <a:pPr algn="ctr">
              <a:lnSpc>
                <a:spcPts val="3775"/>
              </a:lnSpc>
            </a:pPr>
            <a:r>
              <a:rPr lang="en-US" sz="2736">
                <a:solidFill>
                  <a:srgbClr val="FFFFFF"/>
                </a:solidFill>
                <a:latin typeface="DM Sans Bold"/>
              </a:rPr>
              <a:t>Parking </a:t>
            </a:r>
          </a:p>
          <a:p>
            <a:pPr algn="ctr">
              <a:lnSpc>
                <a:spcPts val="3775"/>
              </a:lnSpc>
              <a:spcBef>
                <a:spcPct val="0"/>
              </a:spcBef>
            </a:pPr>
            <a:endParaRPr lang="en-US" sz="2736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8472155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3" y="0"/>
                </a:lnTo>
                <a:lnTo>
                  <a:pt x="560303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3163">
            <a:off x="-4261137" y="657391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7961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84095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03955" y="841269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90722" y="4206681"/>
            <a:ext cx="4297048" cy="4206015"/>
            <a:chOff x="0" y="0"/>
            <a:chExt cx="1131733" cy="11077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93607" y="4206681"/>
            <a:ext cx="4297048" cy="4206015"/>
            <a:chOff x="0" y="0"/>
            <a:chExt cx="1131733" cy="11077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700230" y="4206681"/>
            <a:ext cx="4297048" cy="4206015"/>
            <a:chOff x="0" y="0"/>
            <a:chExt cx="1131733" cy="11077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solidFill>
              <a:srgbClr val="CFF4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1313163">
            <a:off x="14330817" y="-165569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61009" y="-648093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125885" y="4608537"/>
            <a:ext cx="2603961" cy="1311745"/>
          </a:xfrm>
          <a:custGeom>
            <a:avLst/>
            <a:gdLst/>
            <a:ahLst/>
            <a:cxnLst/>
            <a:rect l="l" t="t" r="r" b="b"/>
            <a:pathLst>
              <a:path w="2603961" h="1311745">
                <a:moveTo>
                  <a:pt x="0" y="0"/>
                </a:moveTo>
                <a:lnTo>
                  <a:pt x="2603961" y="0"/>
                </a:lnTo>
                <a:lnTo>
                  <a:pt x="2603961" y="1311746"/>
                </a:lnTo>
                <a:lnTo>
                  <a:pt x="0" y="1311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685018" y="4398422"/>
            <a:ext cx="2917965" cy="1911267"/>
          </a:xfrm>
          <a:custGeom>
            <a:avLst/>
            <a:gdLst/>
            <a:ahLst/>
            <a:cxnLst/>
            <a:rect l="l" t="t" r="r" b="b"/>
            <a:pathLst>
              <a:path w="2917965" h="1911267">
                <a:moveTo>
                  <a:pt x="0" y="0"/>
                </a:moveTo>
                <a:lnTo>
                  <a:pt x="2917964" y="0"/>
                </a:lnTo>
                <a:lnTo>
                  <a:pt x="2917964" y="1911267"/>
                </a:lnTo>
                <a:lnTo>
                  <a:pt x="0" y="19112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442410" y="4206681"/>
            <a:ext cx="476939" cy="2167903"/>
          </a:xfrm>
          <a:custGeom>
            <a:avLst/>
            <a:gdLst/>
            <a:ahLst/>
            <a:cxnLst/>
            <a:rect l="l" t="t" r="r" b="b"/>
            <a:pathLst>
              <a:path w="476939" h="2167903">
                <a:moveTo>
                  <a:pt x="0" y="0"/>
                </a:moveTo>
                <a:lnTo>
                  <a:pt x="476939" y="0"/>
                </a:lnTo>
                <a:lnTo>
                  <a:pt x="476939" y="2167903"/>
                </a:lnTo>
                <a:lnTo>
                  <a:pt x="0" y="2167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820602" y="4155199"/>
            <a:ext cx="1673981" cy="2115616"/>
          </a:xfrm>
          <a:custGeom>
            <a:avLst/>
            <a:gdLst/>
            <a:ahLst/>
            <a:cxnLst/>
            <a:rect l="l" t="t" r="r" b="b"/>
            <a:pathLst>
              <a:path w="1673981" h="2115616">
                <a:moveTo>
                  <a:pt x="0" y="0"/>
                </a:moveTo>
                <a:lnTo>
                  <a:pt x="1673981" y="0"/>
                </a:lnTo>
                <a:lnTo>
                  <a:pt x="1673981" y="2115616"/>
                </a:lnTo>
                <a:lnTo>
                  <a:pt x="0" y="2115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78668" y="1289956"/>
            <a:ext cx="8197288" cy="82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51"/>
              </a:lnSpc>
              <a:spcBef>
                <a:spcPct val="0"/>
              </a:spcBef>
            </a:pPr>
            <a:r>
              <a:rPr lang="en-US" sz="5376">
                <a:solidFill>
                  <a:srgbClr val="FFFFFF"/>
                </a:solidFill>
                <a:latin typeface="Now Bold"/>
              </a:rPr>
              <a:t>TARGETED CATEGORIES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45590" y="2641620"/>
            <a:ext cx="10596820" cy="3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35"/>
              </a:lnSpc>
              <a:spcBef>
                <a:spcPct val="0"/>
              </a:spcBef>
            </a:pPr>
            <a:r>
              <a:rPr lang="en-US" sz="2344">
                <a:solidFill>
                  <a:srgbClr val="FFFFFF"/>
                </a:solidFill>
                <a:latin typeface="DM Sans"/>
              </a:rPr>
              <a:t>Our target category is :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11792" y="6262377"/>
            <a:ext cx="3432147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0071C9"/>
                </a:solidFill>
                <a:latin typeface="DM Sans Bold"/>
              </a:rPr>
              <a:t>Students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46418" y="6262377"/>
            <a:ext cx="2395164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F1945B"/>
                </a:solidFill>
                <a:latin typeface="DM Sans Bold"/>
              </a:rPr>
              <a:t>Staff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66278" y="6262377"/>
            <a:ext cx="2395164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39B54A"/>
                </a:solidFill>
                <a:latin typeface="DM Sans Bold"/>
              </a:rPr>
              <a:t>Guests </a:t>
            </a:r>
          </a:p>
        </p:txBody>
      </p:sp>
      <p:sp>
        <p:nvSpPr>
          <p:cNvPr id="29" name="Freeform 29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537" y="5541882"/>
            <a:ext cx="4194003" cy="4381054"/>
            <a:chOff x="0" y="0"/>
            <a:chExt cx="1271265" cy="13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1265" cy="1327963"/>
            </a:xfrm>
            <a:custGeom>
              <a:avLst/>
              <a:gdLst/>
              <a:ahLst/>
              <a:cxnLst/>
              <a:rect l="l" t="t" r="r" b="b"/>
              <a:pathLst>
                <a:path w="1271265" h="1327963">
                  <a:moveTo>
                    <a:pt x="0" y="0"/>
                  </a:moveTo>
                  <a:lnTo>
                    <a:pt x="1271265" y="0"/>
                  </a:lnTo>
                  <a:lnTo>
                    <a:pt x="1271265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71265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60223" y="3366535"/>
            <a:ext cx="1659412" cy="1427094"/>
          </a:xfrm>
          <a:custGeom>
            <a:avLst/>
            <a:gdLst/>
            <a:ahLst/>
            <a:cxnLst/>
            <a:rect l="l" t="t" r="r" b="b"/>
            <a:pathLst>
              <a:path w="1659412" h="1427094">
                <a:moveTo>
                  <a:pt x="0" y="0"/>
                </a:moveTo>
                <a:lnTo>
                  <a:pt x="1659412" y="0"/>
                </a:lnTo>
                <a:lnTo>
                  <a:pt x="1659412" y="1427095"/>
                </a:lnTo>
                <a:lnTo>
                  <a:pt x="0" y="1427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285342" y="1296583"/>
            <a:ext cx="11258556" cy="7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1"/>
              </a:lnSpc>
              <a:spcBef>
                <a:spcPct val="0"/>
              </a:spcBef>
            </a:pPr>
            <a:r>
              <a:rPr lang="en-US" sz="5134">
                <a:solidFill>
                  <a:srgbClr val="FFFFFF"/>
                </a:solidFill>
                <a:latin typeface="Now Bold"/>
              </a:rPr>
              <a:t>RISKS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9067" y="3280810"/>
            <a:ext cx="1157728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Canva Sans Bold"/>
              </a:rPr>
              <a:t>Some of the risks we may face when launching a project include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39238" y="5988725"/>
            <a:ext cx="9525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  <a:spcBef>
                <a:spcPct val="0"/>
              </a:spcBef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2417093" y="5693938"/>
            <a:ext cx="2756892" cy="464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3"/>
              </a:lnSpc>
            </a:pPr>
            <a:r>
              <a:rPr lang="en-US" sz="2695">
                <a:solidFill>
                  <a:srgbClr val="FFFFFF"/>
                </a:solidFill>
                <a:latin typeface="Canva Sans Bold"/>
              </a:rPr>
              <a:t>Competitive risk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61480" y="6259896"/>
            <a:ext cx="3133068" cy="337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  <a:spcBef>
                <a:spcPct val="0"/>
              </a:spcBef>
            </a:pPr>
            <a:r>
              <a:rPr lang="en-US" sz="2475">
                <a:solidFill>
                  <a:srgbClr val="FFFFFF"/>
                </a:solidFill>
                <a:latin typeface="DM Sans"/>
              </a:rPr>
              <a:t>Other competitive strategies, such as rapid innovation or strategic partnerships, can influence the project's success in the marketplace.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060223" y="5580144"/>
            <a:ext cx="4194003" cy="4381054"/>
            <a:chOff x="0" y="0"/>
            <a:chExt cx="1271265" cy="13279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1265" cy="1327963"/>
            </a:xfrm>
            <a:custGeom>
              <a:avLst/>
              <a:gdLst/>
              <a:ahLst/>
              <a:cxnLst/>
              <a:rect l="l" t="t" r="r" b="b"/>
              <a:pathLst>
                <a:path w="1271265" h="1327963">
                  <a:moveTo>
                    <a:pt x="0" y="0"/>
                  </a:moveTo>
                  <a:lnTo>
                    <a:pt x="1271265" y="0"/>
                  </a:lnTo>
                  <a:lnTo>
                    <a:pt x="1271265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71265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590690" y="6818394"/>
            <a:ext cx="3133068" cy="2108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  <a:spcBef>
                <a:spcPct val="0"/>
              </a:spcBef>
            </a:pPr>
            <a:r>
              <a:rPr lang="en-US" sz="2475">
                <a:solidFill>
                  <a:srgbClr val="FFFFFF"/>
                </a:solidFill>
                <a:latin typeface="DM Sans"/>
              </a:rPr>
              <a:t> where demand could exceed supply and we'll need money to buy more scooters.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93394" y="5794060"/>
            <a:ext cx="2893143" cy="65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6"/>
              </a:lnSpc>
            </a:pPr>
            <a:r>
              <a:rPr lang="en-US" sz="3790">
                <a:solidFill>
                  <a:srgbClr val="FFFFFF"/>
                </a:solidFill>
                <a:latin typeface="Canva Sans Bold"/>
              </a:rPr>
              <a:t>Finacial risk </a:t>
            </a:r>
          </a:p>
        </p:txBody>
      </p:sp>
      <p:sp>
        <p:nvSpPr>
          <p:cNvPr id="23" name="Freeform 23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70132" y="-728461"/>
            <a:ext cx="2625477" cy="2625477"/>
          </a:xfrm>
          <a:custGeom>
            <a:avLst/>
            <a:gdLst/>
            <a:ahLst/>
            <a:cxnLst/>
            <a:rect l="l" t="t" r="r" b="b"/>
            <a:pathLst>
              <a:path w="2625477" h="2625477">
                <a:moveTo>
                  <a:pt x="0" y="0"/>
                </a:moveTo>
                <a:lnTo>
                  <a:pt x="2625477" y="0"/>
                </a:lnTo>
                <a:lnTo>
                  <a:pt x="2625477" y="2625477"/>
                </a:lnTo>
                <a:lnTo>
                  <a:pt x="0" y="2625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75317" y="-2198044"/>
            <a:ext cx="4337366" cy="4337366"/>
          </a:xfrm>
          <a:custGeom>
            <a:avLst/>
            <a:gdLst/>
            <a:ahLst/>
            <a:cxnLst/>
            <a:rect l="l" t="t" r="r" b="b"/>
            <a:pathLst>
              <a:path w="4337366" h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28467" y="8118317"/>
            <a:ext cx="4337366" cy="4337366"/>
          </a:xfrm>
          <a:custGeom>
            <a:avLst/>
            <a:gdLst/>
            <a:ahLst/>
            <a:cxnLst/>
            <a:rect l="l" t="t" r="r" b="b"/>
            <a:pathLst>
              <a:path w="4337366" h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56363" y="5519065"/>
            <a:ext cx="4455966" cy="1909329"/>
            <a:chOff x="0" y="0"/>
            <a:chExt cx="1691408" cy="7247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1408" cy="724748"/>
            </a:xfrm>
            <a:custGeom>
              <a:avLst/>
              <a:gdLst/>
              <a:ahLst/>
              <a:cxnLst/>
              <a:rect l="l" t="t" r="r" b="b"/>
              <a:pathLst>
                <a:path w="1691408" h="724748">
                  <a:moveTo>
                    <a:pt x="0" y="0"/>
                  </a:moveTo>
                  <a:lnTo>
                    <a:pt x="1691408" y="0"/>
                  </a:lnTo>
                  <a:lnTo>
                    <a:pt x="1691408" y="724748"/>
                  </a:lnTo>
                  <a:lnTo>
                    <a:pt x="0" y="724748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91408" cy="762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40036" y="2375137"/>
            <a:ext cx="3472798" cy="2569871"/>
          </a:xfrm>
          <a:custGeom>
            <a:avLst/>
            <a:gdLst/>
            <a:ahLst/>
            <a:cxnLst/>
            <a:rect l="l" t="t" r="r" b="b"/>
            <a:pathLst>
              <a:path w="3472798" h="2569871">
                <a:moveTo>
                  <a:pt x="0" y="0"/>
                </a:moveTo>
                <a:lnTo>
                  <a:pt x="3472798" y="0"/>
                </a:lnTo>
                <a:lnTo>
                  <a:pt x="3472798" y="2569870"/>
                </a:lnTo>
                <a:lnTo>
                  <a:pt x="0" y="2569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407213">
            <a:off x="14719639" y="2880228"/>
            <a:ext cx="3577188" cy="1278845"/>
          </a:xfrm>
          <a:custGeom>
            <a:avLst/>
            <a:gdLst/>
            <a:ahLst/>
            <a:cxnLst/>
            <a:rect l="l" t="t" r="r" b="b"/>
            <a:pathLst>
              <a:path w="3577188" h="1278845">
                <a:moveTo>
                  <a:pt x="0" y="0"/>
                </a:moveTo>
                <a:lnTo>
                  <a:pt x="3577188" y="0"/>
                </a:lnTo>
                <a:lnTo>
                  <a:pt x="3577188" y="1278844"/>
                </a:lnTo>
                <a:lnTo>
                  <a:pt x="0" y="12788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512982" y="5519065"/>
            <a:ext cx="4449083" cy="1909329"/>
            <a:chOff x="0" y="0"/>
            <a:chExt cx="1688795" cy="7247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8795" cy="724748"/>
            </a:xfrm>
            <a:custGeom>
              <a:avLst/>
              <a:gdLst/>
              <a:ahLst/>
              <a:cxnLst/>
              <a:rect l="l" t="t" r="r" b="b"/>
              <a:pathLst>
                <a:path w="1688795" h="724748">
                  <a:moveTo>
                    <a:pt x="0" y="0"/>
                  </a:moveTo>
                  <a:lnTo>
                    <a:pt x="1688795" y="0"/>
                  </a:lnTo>
                  <a:lnTo>
                    <a:pt x="1688795" y="724748"/>
                  </a:lnTo>
                  <a:lnTo>
                    <a:pt x="0" y="724748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88795" cy="762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312683" y="1835488"/>
            <a:ext cx="2088883" cy="1684162"/>
          </a:xfrm>
          <a:custGeom>
            <a:avLst/>
            <a:gdLst/>
            <a:ahLst/>
            <a:cxnLst/>
            <a:rect l="l" t="t" r="r" b="b"/>
            <a:pathLst>
              <a:path w="2088883" h="1684162">
                <a:moveTo>
                  <a:pt x="0" y="0"/>
                </a:moveTo>
                <a:lnTo>
                  <a:pt x="2088883" y="0"/>
                </a:lnTo>
                <a:lnTo>
                  <a:pt x="2088883" y="1684162"/>
                </a:lnTo>
                <a:lnTo>
                  <a:pt x="0" y="1684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7829722">
            <a:off x="2097899" y="7263653"/>
            <a:ext cx="1572893" cy="141560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81070" y="2139322"/>
            <a:ext cx="3980743" cy="151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47"/>
              </a:lnSpc>
              <a:spcBef>
                <a:spcPct val="0"/>
              </a:spcBef>
            </a:pPr>
            <a:r>
              <a:rPr lang="en-US" sz="9872">
                <a:solidFill>
                  <a:srgbClr val="56AEFF"/>
                </a:solidFill>
                <a:latin typeface="Now Bold"/>
              </a:rPr>
              <a:t>Price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77294" y="3830370"/>
            <a:ext cx="12430939" cy="13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1">
                <a:solidFill>
                  <a:srgbClr val="FFFFFF"/>
                </a:solidFill>
                <a:latin typeface="Canva Sans Bold"/>
              </a:rPr>
              <a:t>After carrying out a market study, we come to the conclusion that there will be two types of payment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6363" y="5520595"/>
            <a:ext cx="445596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 energy consumption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84439" y="5737706"/>
            <a:ext cx="41061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pay per hour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347" y="8809038"/>
            <a:ext cx="8444508" cy="44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5"/>
              </a:lnSpc>
              <a:spcBef>
                <a:spcPct val="0"/>
              </a:spcBef>
            </a:pPr>
            <a:r>
              <a:rPr lang="en-US" sz="2620">
                <a:solidFill>
                  <a:srgbClr val="FFFFFF"/>
                </a:solidFill>
                <a:latin typeface="DM Sans"/>
              </a:rPr>
              <a:t>Return the scooter to the parking at the end of the day</a:t>
            </a:r>
          </a:p>
        </p:txBody>
      </p:sp>
      <p:sp>
        <p:nvSpPr>
          <p:cNvPr id="19" name="Freeform 19"/>
          <p:cNvSpPr/>
          <p:nvPr/>
        </p:nvSpPr>
        <p:spPr>
          <a:xfrm>
            <a:off x="8863849" y="9258300"/>
            <a:ext cx="560302" cy="560302"/>
          </a:xfrm>
          <a:custGeom>
            <a:avLst/>
            <a:gdLst/>
            <a:ahLst/>
            <a:cxnLst/>
            <a:rect l="l" t="t" r="r" b="b"/>
            <a:pathLst>
              <a:path w="560302" h="560302">
                <a:moveTo>
                  <a:pt x="0" y="0"/>
                </a:moveTo>
                <a:lnTo>
                  <a:pt x="560302" y="0"/>
                </a:lnTo>
                <a:lnTo>
                  <a:pt x="560302" y="560302"/>
                </a:lnTo>
                <a:lnTo>
                  <a:pt x="0" y="560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Now Bold</vt:lpstr>
      <vt:lpstr>Arial</vt:lpstr>
      <vt:lpstr>DM Sans Bold</vt:lpstr>
      <vt:lpstr>DM Sans</vt:lpstr>
      <vt:lpstr>Calibri (MS)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Dark Professional Geometric Business Project Presentation </dc:title>
  <cp:lastModifiedBy>Abdelouahab Elhassnaoui</cp:lastModifiedBy>
  <cp:revision>2</cp:revision>
  <dcterms:created xsi:type="dcterms:W3CDTF">2006-08-16T00:00:00Z</dcterms:created>
  <dcterms:modified xsi:type="dcterms:W3CDTF">2024-01-30T17:19:45Z</dcterms:modified>
  <dc:identifier>DAF7HF0V53M</dc:identifier>
</cp:coreProperties>
</file>